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0E08"/>
    <a:srgbClr val="000099"/>
    <a:srgbClr val="FFFFFF"/>
    <a:srgbClr val="B2B2B2"/>
    <a:srgbClr val="FFFF00"/>
    <a:srgbClr val="FF99FF"/>
    <a:srgbClr val="80808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2495" autoAdjust="0"/>
    <p:restoredTop sz="94595" autoAdjust="0"/>
  </p:normalViewPr>
  <p:slideViewPr>
    <p:cSldViewPr>
      <p:cViewPr>
        <p:scale>
          <a:sx n="66" d="100"/>
          <a:sy n="66" d="100"/>
        </p:scale>
        <p:origin x="-2946" y="-11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1626" y="348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3152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05" tIns="48452" rIns="96905" bIns="48452" numCol="1" anchor="t" anchorCtr="0" compatLnSpc="1">
            <a:prstTxWarp prst="textNoShape">
              <a:avLst/>
            </a:prstTxWarp>
          </a:bodyPr>
          <a:lstStyle>
            <a:lvl1pPr algn="ctr" defTabSz="968375">
              <a:defRPr sz="1200">
                <a:latin typeface="Tahoma" pitchFamily="34" charset="0"/>
              </a:defRPr>
            </a:lvl1pPr>
          </a:lstStyle>
          <a:p>
            <a:endParaRPr lang="en-US"/>
          </a:p>
          <a:p>
            <a:r>
              <a:rPr lang="en-US"/>
              <a:t>2011 Assessment Day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05" tIns="48452" rIns="96905" bIns="48452" numCol="1" anchor="b" anchorCtr="0" compatLnSpc="1">
            <a:prstTxWarp prst="textNoShape">
              <a:avLst/>
            </a:prstTxWarp>
          </a:bodyPr>
          <a:lstStyle>
            <a:lvl1pPr defTabSz="968375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05" tIns="48452" rIns="96905" bIns="48452" numCol="1" anchor="b" anchorCtr="0" compatLnSpc="1">
            <a:prstTxWarp prst="textNoShape">
              <a:avLst/>
            </a:prstTxWarp>
          </a:bodyPr>
          <a:lstStyle>
            <a:lvl1pPr algn="r" defTabSz="968375">
              <a:defRPr sz="1000">
                <a:latin typeface="Tahoma" pitchFamily="34" charset="0"/>
              </a:defRPr>
            </a:lvl1pPr>
          </a:lstStyle>
          <a:p>
            <a:r>
              <a:rPr lang="en-US"/>
              <a:t>  Page </a:t>
            </a:r>
            <a:fld id="{A753E99C-E059-4D0F-A69A-B252B934B5CD}" type="slidenum">
              <a:rPr lang="en-US"/>
              <a:pPr/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63890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3152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05" tIns="48452" rIns="96905" bIns="48452" numCol="1" anchor="t" anchorCtr="0" compatLnSpc="1">
            <a:prstTxWarp prst="textNoShape">
              <a:avLst/>
            </a:prstTxWarp>
          </a:bodyPr>
          <a:lstStyle>
            <a:lvl1pPr algn="ctr" defTabSz="968375">
              <a:defRPr sz="1200">
                <a:latin typeface="Tahoma" pitchFamily="34" charset="0"/>
              </a:defRPr>
            </a:lvl1pPr>
          </a:lstStyle>
          <a:p>
            <a:r>
              <a:rPr lang="en-US"/>
              <a:t>2011 Assessment Day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19138"/>
            <a:ext cx="4802187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05" tIns="48452" rIns="96905" bIns="484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05" tIns="48452" rIns="96905" bIns="48452" numCol="1" anchor="b" anchorCtr="0" compatLnSpc="1">
            <a:prstTxWarp prst="textNoShape">
              <a:avLst/>
            </a:prstTxWarp>
          </a:bodyPr>
          <a:lstStyle>
            <a:lvl1pPr defTabSz="968375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05" tIns="48452" rIns="96905" bIns="48452" numCol="1" anchor="b" anchorCtr="0" compatLnSpc="1">
            <a:prstTxWarp prst="textNoShape">
              <a:avLst/>
            </a:prstTxWarp>
          </a:bodyPr>
          <a:lstStyle>
            <a:lvl1pPr algn="r" defTabSz="968375">
              <a:defRPr sz="1200">
                <a:latin typeface="Tahoma" pitchFamily="34" charset="0"/>
              </a:defRPr>
            </a:lvl1pPr>
          </a:lstStyle>
          <a:p>
            <a:fld id="{95D04C9F-AD9B-4C09-AC7F-C8E2EE818A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2702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indent="115888" algn="l" rtl="0" fontAlgn="base">
      <a:spcBef>
        <a:spcPct val="30000"/>
      </a:spcBef>
      <a:spcAft>
        <a:spcPct val="0"/>
      </a:spcAft>
      <a:buFont typeface="Tahoma" pitchFamily="34" charset="0"/>
      <a:buChar char="•"/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347663" indent="109538" algn="l" rtl="0" fontAlgn="base">
      <a:spcBef>
        <a:spcPct val="30000"/>
      </a:spcBef>
      <a:spcAft>
        <a:spcPct val="0"/>
      </a:spcAft>
      <a:buFont typeface="Tahoma" pitchFamily="34" charset="0"/>
      <a:buChar char="•"/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798513" indent="115888" algn="l" rtl="0" fontAlgn="base">
      <a:spcBef>
        <a:spcPct val="30000"/>
      </a:spcBef>
      <a:spcAft>
        <a:spcPct val="0"/>
      </a:spcAft>
      <a:buFont typeface="Tahoma" pitchFamily="34" charset="0"/>
      <a:buChar char="•"/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262063" indent="109538" algn="l" rtl="0" fontAlgn="base">
      <a:spcBef>
        <a:spcPct val="30000"/>
      </a:spcBef>
      <a:spcAft>
        <a:spcPct val="0"/>
      </a:spcAft>
      <a:buFont typeface="Tahoma" pitchFamily="34" charset="0"/>
      <a:buChar char="•"/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712913" indent="115888" algn="l" rtl="0" fontAlgn="base">
      <a:spcBef>
        <a:spcPct val="30000"/>
      </a:spcBef>
      <a:spcAft>
        <a:spcPct val="0"/>
      </a:spcAft>
      <a:buFont typeface="Tahoma" pitchFamily="34" charset="0"/>
      <a:buChar char="•"/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2011 Assessment Day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BB104B-6366-4FD5-B80D-1A3F44F71AE6}" type="slidenum">
              <a:rPr lang="en-US"/>
              <a:pPr/>
              <a:t>1</a:t>
            </a:fld>
            <a:endParaRPr lang="en-US"/>
          </a:p>
        </p:txBody>
      </p:sp>
      <p:sp>
        <p:nvSpPr>
          <p:cNvPr id="131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2011 Assessment Day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5DBA53-DAC7-4E60-B949-1AB34C583800}" type="slidenum">
              <a:rPr lang="en-US"/>
              <a:pPr/>
              <a:t>2</a:t>
            </a:fld>
            <a:endParaRPr lang="en-US"/>
          </a:p>
        </p:txBody>
      </p:sp>
      <p:sp>
        <p:nvSpPr>
          <p:cNvPr id="1410052" name="Rectangle 7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85" tIns="48443" rIns="96885" bIns="48443" anchor="b"/>
          <a:lstStyle>
            <a:lvl1pPr defTabSz="966788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45A4E61B-58A4-42C8-A889-ACC5FF29FA54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14100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410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7713"/>
            <a:ext cx="5365750" cy="4322762"/>
          </a:xfrm>
        </p:spPr>
        <p:txBody>
          <a:bodyPr lIns="96644" tIns="48322" rIns="96644" bIns="48322"/>
          <a:lstStyle/>
          <a:p>
            <a:pPr marL="117475" indent="-117475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2011 Assessment Day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BDA28A-1940-493E-8CA4-5A2720BB33E0}" type="slidenum">
              <a:rPr lang="en-US"/>
              <a:pPr/>
              <a:t>3</a:t>
            </a:fld>
            <a:endParaRPr lang="en-US"/>
          </a:p>
        </p:txBody>
      </p:sp>
      <p:sp>
        <p:nvSpPr>
          <p:cNvPr id="1412098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85" tIns="48443" rIns="96885" bIns="48443"/>
          <a:lstStyle>
            <a:lvl1pPr defTabSz="966788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200"/>
              <a:t>Asessment Day 2011</a:t>
            </a:r>
          </a:p>
        </p:txBody>
      </p:sp>
      <p:sp>
        <p:nvSpPr>
          <p:cNvPr id="1412100" name="Rectangle 7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85" tIns="48443" rIns="96885" bIns="48443" anchor="b"/>
          <a:lstStyle>
            <a:lvl1pPr defTabSz="966788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90089FFB-7A00-41D2-BEA4-9C782A0D5722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4121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412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7713"/>
            <a:ext cx="5365750" cy="4322762"/>
          </a:xfrm>
        </p:spPr>
        <p:txBody>
          <a:bodyPr lIns="96644" tIns="48322" rIns="96644" bIns="48322"/>
          <a:lstStyle/>
          <a:p>
            <a:pPr marL="117475" indent="-117475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2011 Assessment Day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0E5C8C-0EC9-4F00-85A3-3B64F91C0463}" type="slidenum">
              <a:rPr lang="en-US"/>
              <a:pPr/>
              <a:t>4</a:t>
            </a:fld>
            <a:endParaRPr lang="en-US"/>
          </a:p>
        </p:txBody>
      </p:sp>
      <p:sp>
        <p:nvSpPr>
          <p:cNvPr id="1414146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85" tIns="48443" rIns="96885" bIns="48443"/>
          <a:lstStyle>
            <a:lvl1pPr defTabSz="966788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200"/>
              <a:t>Asessment Day 2011</a:t>
            </a:r>
          </a:p>
        </p:txBody>
      </p:sp>
      <p:sp>
        <p:nvSpPr>
          <p:cNvPr id="1414148" name="Rectangle 7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85" tIns="48443" rIns="96885" bIns="48443" anchor="b"/>
          <a:lstStyle>
            <a:lvl1pPr defTabSz="966788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73A0F8AD-F2D3-4B48-A2B0-C007FB5E6587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4141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414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7713"/>
            <a:ext cx="5365750" cy="4322762"/>
          </a:xfrm>
        </p:spPr>
        <p:txBody>
          <a:bodyPr lIns="96644" tIns="48322" rIns="96644" bIns="48322"/>
          <a:lstStyle/>
          <a:p>
            <a:pPr marL="117475" indent="-117475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2011 Assessment Day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71F727-55F3-45ED-A7D0-D14ACAB0AEAF}" type="slidenum">
              <a:rPr lang="en-US"/>
              <a:pPr/>
              <a:t>5</a:t>
            </a:fld>
            <a:endParaRPr lang="en-US"/>
          </a:p>
        </p:txBody>
      </p:sp>
      <p:sp>
        <p:nvSpPr>
          <p:cNvPr id="141619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85" tIns="48443" rIns="96885" bIns="48443"/>
          <a:lstStyle>
            <a:lvl1pPr defTabSz="966788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200"/>
              <a:t>Asessment Day 2011</a:t>
            </a:r>
          </a:p>
        </p:txBody>
      </p:sp>
      <p:sp>
        <p:nvSpPr>
          <p:cNvPr id="1416196" name="Rectangle 7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85" tIns="48443" rIns="96885" bIns="48443" anchor="b"/>
          <a:lstStyle>
            <a:lvl1pPr defTabSz="966788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FAAA19BC-06BA-4D1F-8674-39C2842A3F9A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14161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416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7713"/>
            <a:ext cx="5365750" cy="4322762"/>
          </a:xfrm>
        </p:spPr>
        <p:txBody>
          <a:bodyPr lIns="96644" tIns="48322" rIns="96644" bIns="48322"/>
          <a:lstStyle/>
          <a:p>
            <a:pPr marL="117475" indent="-117475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2011 Assessment Day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F8A69C-CF8E-4F26-8FFC-CEFC5C5F9743}" type="slidenum">
              <a:rPr lang="en-US"/>
              <a:pPr/>
              <a:t>6</a:t>
            </a:fld>
            <a:endParaRPr lang="en-US"/>
          </a:p>
        </p:txBody>
      </p:sp>
      <p:sp>
        <p:nvSpPr>
          <p:cNvPr id="1418242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85" tIns="48443" rIns="96885" bIns="48443"/>
          <a:lstStyle>
            <a:lvl1pPr defTabSz="966788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200"/>
              <a:t>Asessment Day 2011</a:t>
            </a:r>
          </a:p>
        </p:txBody>
      </p:sp>
      <p:sp>
        <p:nvSpPr>
          <p:cNvPr id="1418244" name="Rectangle 7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85" tIns="48443" rIns="96885" bIns="48443" anchor="b"/>
          <a:lstStyle>
            <a:lvl1pPr defTabSz="966788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DE601AD2-18EA-4DCC-8654-EFE408F85094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14182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418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7713"/>
            <a:ext cx="5365750" cy="4322762"/>
          </a:xfrm>
        </p:spPr>
        <p:txBody>
          <a:bodyPr lIns="96644" tIns="48322" rIns="96644" bIns="48322"/>
          <a:lstStyle/>
          <a:p>
            <a:pPr marL="117475" indent="-117475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2011 Assessment Day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4D6882-B43E-4967-88B7-F53D90926FFC}" type="slidenum">
              <a:rPr lang="en-US"/>
              <a:pPr/>
              <a:t>7</a:t>
            </a:fld>
            <a:endParaRPr lang="en-US"/>
          </a:p>
        </p:txBody>
      </p:sp>
      <p:sp>
        <p:nvSpPr>
          <p:cNvPr id="1420290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85" tIns="48443" rIns="96885" bIns="48443"/>
          <a:lstStyle>
            <a:lvl1pPr defTabSz="966788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200"/>
              <a:t>Asessment Day 2011</a:t>
            </a:r>
          </a:p>
        </p:txBody>
      </p:sp>
      <p:sp>
        <p:nvSpPr>
          <p:cNvPr id="1420292" name="Rectangle 7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85" tIns="48443" rIns="96885" bIns="48443" anchor="b"/>
          <a:lstStyle>
            <a:lvl1pPr defTabSz="966788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F1A14FE7-6EBC-4D24-9BA5-21726FBAEDE2}" type="slidenum">
              <a:rPr lang="en-US" sz="1200"/>
              <a:pPr algn="r"/>
              <a:t>7</a:t>
            </a:fld>
            <a:endParaRPr lang="en-US" sz="1200"/>
          </a:p>
        </p:txBody>
      </p:sp>
      <p:sp>
        <p:nvSpPr>
          <p:cNvPr id="14202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420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7713"/>
            <a:ext cx="5365750" cy="4322762"/>
          </a:xfrm>
        </p:spPr>
        <p:txBody>
          <a:bodyPr lIns="96644" tIns="48322" rIns="96644" bIns="48322"/>
          <a:lstStyle/>
          <a:p>
            <a:pPr marL="117475" indent="-117475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2011 Assessment Day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9B5A9F-9147-4A3B-BD80-826AE810670C}" type="slidenum">
              <a:rPr lang="en-US"/>
              <a:pPr/>
              <a:t>8</a:t>
            </a:fld>
            <a:endParaRPr lang="en-US"/>
          </a:p>
        </p:txBody>
      </p:sp>
      <p:sp>
        <p:nvSpPr>
          <p:cNvPr id="1422338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85" tIns="48443" rIns="96885" bIns="48443"/>
          <a:lstStyle>
            <a:lvl1pPr defTabSz="966788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200"/>
              <a:t>Asessment Day 2011</a:t>
            </a:r>
          </a:p>
        </p:txBody>
      </p:sp>
      <p:sp>
        <p:nvSpPr>
          <p:cNvPr id="1422340" name="Rectangle 7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85" tIns="48443" rIns="96885" bIns="48443" anchor="b"/>
          <a:lstStyle>
            <a:lvl1pPr defTabSz="966788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54AB0EBE-5438-4BB4-8A18-8E3C8AF72EDD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1422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422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7713"/>
            <a:ext cx="5365750" cy="4322762"/>
          </a:xfrm>
        </p:spPr>
        <p:txBody>
          <a:bodyPr lIns="96644" tIns="48322" rIns="96644" bIns="48322"/>
          <a:lstStyle/>
          <a:p>
            <a:pPr marL="117475" indent="-117475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38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738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7386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7386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Probett/Spring 2008</a:t>
            </a:r>
          </a:p>
        </p:txBody>
      </p:sp>
      <p:sp>
        <p:nvSpPr>
          <p:cNvPr id="12738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970AE49-A6D1-4E22-B72F-85F87CF2AC4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273864" name="Picture 8" descr="SDSU_3Colo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33400"/>
            <a:ext cx="2400300" cy="180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Probett/Spring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6FF76-6138-4488-BA8B-5C4B2F1E70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8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200025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4835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Probett/Spring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0A8CA-B192-4620-BDE9-1364D050A6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36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Probett/Spring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5512D-8F83-4A18-90BF-91ECDCB5BD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5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Probett/Spring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34158-5743-4B85-8C2F-D9DFD681F6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5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Probett/Spring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5DA71-F467-4514-934A-CC26C5605E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0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Probett/Spring 2008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25EC2-BAAE-49C9-A9FF-7AB38C2986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6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Probett/Spring 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9CC79-8040-4A69-9FB7-B0CED6875B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6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Probett/Spring 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C3F9A-1857-4D6C-9F0F-50B12577A7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34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Probett/Spring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42481-4FFA-4A1D-A0B3-5EC0F401B9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6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Probett/Spring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B1642-808F-4BEB-8382-2D221BEBBC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8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25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33400"/>
            <a:ext cx="6248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62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8001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62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262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</a:defRPr>
            </a:lvl1pPr>
          </a:lstStyle>
          <a:p>
            <a:r>
              <a:rPr lang="en-US"/>
              <a:t>C. Probett/Spring 2008</a:t>
            </a:r>
          </a:p>
        </p:txBody>
      </p:sp>
      <p:sp>
        <p:nvSpPr>
          <p:cNvPr id="1262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itchFamily="34" charset="0"/>
              </a:defRPr>
            </a:lvl1pPr>
          </a:lstStyle>
          <a:p>
            <a:fld id="{0E0B0417-3578-4EB9-BDF3-F85F55FF75C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262599" name="Picture 7" descr="SDSU_3Color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20675"/>
            <a:ext cx="160020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CC0B0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CC0B06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CC0B06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CC0B06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CC0B0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CC0B0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CC0B0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CC0B0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CC0B06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830F279-EF19-476F-AFF1-252836F7C1CA}" type="slidenum">
              <a:rPr lang="en-US"/>
              <a:pPr/>
              <a:t>1</a:t>
            </a:fld>
            <a:endParaRPr lang="en-US"/>
          </a:p>
        </p:txBody>
      </p:sp>
      <p:sp>
        <p:nvSpPr>
          <p:cNvPr id="12748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/>
              <a:t>Assessment Day 2011</a:t>
            </a:r>
            <a:br>
              <a:rPr lang="en-US" sz="2400"/>
            </a:br>
            <a:r>
              <a:rPr lang="en-US" sz="2400"/>
              <a:t>Developing and Using Rubrics</a:t>
            </a:r>
          </a:p>
        </p:txBody>
      </p:sp>
      <p:sp>
        <p:nvSpPr>
          <p:cNvPr id="1274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Dr. Lois Olsen, Marketing</a:t>
            </a:r>
          </a:p>
          <a:p>
            <a:r>
              <a:rPr lang="en-US"/>
              <a:t>Christine Probett, Management and MIS</a:t>
            </a:r>
          </a:p>
          <a:p>
            <a:r>
              <a:rPr lang="en-US"/>
              <a:t>April 22, 2011</a:t>
            </a: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4C180-08B5-4F85-A5DA-E0468FD25D5B}" type="slidenum">
              <a:rPr lang="en-US"/>
              <a:pPr/>
              <a:t>2</a:t>
            </a:fld>
            <a:endParaRPr lang="en-US"/>
          </a:p>
        </p:txBody>
      </p:sp>
      <p:sp>
        <p:nvSpPr>
          <p:cNvPr id="1409026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1400"/>
              <a:t>3-</a:t>
            </a:r>
            <a:fld id="{D4872D27-CE85-41C1-BD40-A41B3B80B2B1}" type="slidenum">
              <a:rPr lang="en-US" sz="1400"/>
              <a:pPr algn="r"/>
              <a:t>2</a:t>
            </a:fld>
            <a:endParaRPr lang="en-US" sz="1400"/>
          </a:p>
        </p:txBody>
      </p:sp>
      <p:sp>
        <p:nvSpPr>
          <p:cNvPr id="1409027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92EE50C1-4598-46BC-8417-14DBF179B828}" type="slidenum">
              <a:rPr lang="en-US" sz="1400"/>
              <a:pPr algn="r"/>
              <a:t>2</a:t>
            </a:fld>
            <a:endParaRPr lang="en-US" sz="1400"/>
          </a:p>
        </p:txBody>
      </p:sp>
      <p:sp>
        <p:nvSpPr>
          <p:cNvPr id="14090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Speaker Profile/Rubric Approach </a:t>
            </a:r>
          </a:p>
        </p:txBody>
      </p:sp>
      <p:graphicFrame>
        <p:nvGraphicFramePr>
          <p:cNvPr id="1392675" name="Group 35"/>
          <p:cNvGraphicFramePr>
            <a:graphicFrameLocks noGrp="1"/>
          </p:cNvGraphicFramePr>
          <p:nvPr>
            <p:ph idx="4294967295"/>
          </p:nvPr>
        </p:nvGraphicFramePr>
        <p:xfrm>
          <a:off x="457200" y="1371600"/>
          <a:ext cx="8153400" cy="5120640"/>
        </p:xfrm>
        <a:graphic>
          <a:graphicData uri="http://schemas.openxmlformats.org/drawingml/2006/table">
            <a:tbl>
              <a:tblPr/>
              <a:tblGrid>
                <a:gridCol w="1565275"/>
                <a:gridCol w="3249613"/>
                <a:gridCol w="333851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Lois Olson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Christine Probett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Teaching Experience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Instructor, teaching 34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Lecturer, teaching 4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Courses Taught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Marketing, Global Marketing, Consumer Behavior, BA 404,  Marketing Strategy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Organizational Behavior, HR Mgmt, Operations Mgmt, Int’l Business Strategy &amp; Integration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Rubric Experience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Using rubrics for 4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Using rubrics for 3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Rubric Approach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Start with “Blank Sheet” and create custom Rubric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Modify CBA Rubric with specific assignment goals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Rubric Applications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Typically for assignments worth 15+% course grade: Market analysis 40%, etc.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 group assignments:  Written: HBR case 15%.  Oral:  Ethical Dilemma 5%, Case Study analysis 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384A-8407-4401-9CDA-BF15960C8E12}" type="slidenum">
              <a:rPr lang="en-US"/>
              <a:pPr/>
              <a:t>3</a:t>
            </a:fld>
            <a:endParaRPr lang="en-US"/>
          </a:p>
        </p:txBody>
      </p:sp>
      <p:sp>
        <p:nvSpPr>
          <p:cNvPr id="1411074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1400"/>
              <a:t>3-</a:t>
            </a:r>
            <a:fld id="{FE6F8A60-F459-423B-BB9A-10D8528B42A4}" type="slidenum">
              <a:rPr lang="en-US" sz="1400"/>
              <a:pPr algn="r"/>
              <a:t>3</a:t>
            </a:fld>
            <a:endParaRPr lang="en-US" sz="1400"/>
          </a:p>
        </p:txBody>
      </p:sp>
      <p:sp>
        <p:nvSpPr>
          <p:cNvPr id="1411075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82F262D1-6FD6-4F5B-8932-1D4D8EDE88F6}" type="slidenum">
              <a:rPr lang="en-US" sz="1400"/>
              <a:pPr algn="r"/>
              <a:t>3</a:t>
            </a:fld>
            <a:endParaRPr lang="en-US" sz="1400"/>
          </a:p>
        </p:txBody>
      </p:sp>
      <p:sp>
        <p:nvSpPr>
          <p:cNvPr id="14110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Rubric Creation Hints:  Lois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01800" y="1328738"/>
          <a:ext cx="5664200" cy="4812857"/>
        </p:xfrm>
        <a:graphic>
          <a:graphicData uri="http://schemas.openxmlformats.org/drawingml/2006/table">
            <a:tbl>
              <a:tblPr/>
              <a:tblGrid>
                <a:gridCol w="944563"/>
                <a:gridCol w="942975"/>
                <a:gridCol w="944562"/>
                <a:gridCol w="944563"/>
                <a:gridCol w="942975"/>
                <a:gridCol w="944562"/>
              </a:tblGrid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A. Goals and Objectives*</a:t>
                      </a: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Country selection and entry mode</a:t>
                      </a: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Missing</a:t>
                      </a: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Country well justified and complete explanation of entry strategy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SW - match, goals</a:t>
                      </a: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Missing</a:t>
                      </a: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Matches firm’s ability w/ entry mode, country; attainable goals well detailed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B. Market Analysis*</a:t>
                      </a: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001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 Mrkt. Structure definition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Fit to Oppt’ys , Protection agst. Threats</a:t>
                      </a: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Missing</a:t>
                      </a: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Econ/dem/tech/ infrastr. well de-fined to identify Oppt’ys and Threats to firm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 Current Competitive Mkt. for product chosen</a:t>
                      </a: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Missing</a:t>
                      </a: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Good descript. of exist. consmr. solution to problem, relative mkt and  compt. strategy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1411135" name="Text Placeholder 5"/>
          <p:cNvSpPr>
            <a:spLocks noGrp="1" noChangeArrowheads="1"/>
          </p:cNvSpPr>
          <p:nvPr>
            <p:ph type="body" idx="4294967295"/>
          </p:nvPr>
        </p:nvSpPr>
        <p:spPr>
          <a:xfrm>
            <a:off x="520700" y="3209925"/>
            <a:ext cx="4846638" cy="1230313"/>
          </a:xfrm>
        </p:spPr>
        <p:txBody>
          <a:bodyPr wrap="none" anchor="ctr">
            <a:spAutoFit/>
          </a:bodyPr>
          <a:lstStyle/>
          <a:p>
            <a:pPr marL="0" indent="0">
              <a:spcBef>
                <a:spcPct val="0"/>
              </a:spcBef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altLang="zh-CN" sz="1400">
                <a:ea typeface="SimSun" pitchFamily="2" charset="-122"/>
              </a:rPr>
              <a:t> 		</a:t>
            </a:r>
            <a:endParaRPr lang="en-US" altLang="zh-CN" sz="600">
              <a:ea typeface="SimSun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altLang="zh-CN" sz="1400">
                <a:ea typeface="SimSun" pitchFamily="2" charset="-122"/>
              </a:rPr>
              <a:t>									</a:t>
            </a:r>
            <a:endParaRPr lang="en-US" altLang="zh-CN" sz="600">
              <a:ea typeface="SimSun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altLang="zh-CN" sz="1400">
                <a:ea typeface="SimSun" pitchFamily="2" charset="-122"/>
              </a:rPr>
              <a:t>									</a:t>
            </a:r>
            <a:endParaRPr lang="en-US" altLang="zh-CN" sz="600">
              <a:ea typeface="SimSun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altLang="zh-CN" sz="1400">
                <a:ea typeface="SimSun" pitchFamily="2" charset="-122"/>
              </a:rPr>
              <a:t>									</a:t>
            </a:r>
            <a:endParaRPr lang="en-US" altLang="zh-CN" sz="600">
              <a:ea typeface="SimSun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endParaRPr lang="en-US" altLang="zh-CN" sz="1800">
              <a:ea typeface="SimSun" pitchFamily="2" charset="-122"/>
            </a:endParaRPr>
          </a:p>
        </p:txBody>
      </p:sp>
      <p:sp>
        <p:nvSpPr>
          <p:cNvPr id="1411136" name="TextBox 1"/>
          <p:cNvSpPr txBox="1">
            <a:spLocks noChangeArrowheads="1"/>
          </p:cNvSpPr>
          <p:nvPr/>
        </p:nvSpPr>
        <p:spPr bwMode="auto">
          <a:xfrm>
            <a:off x="6527800" y="2311400"/>
            <a:ext cx="3692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>
                <a:latin typeface="Arial" charset="0"/>
              </a:rPr>
              <a:t>Begin with what is expected</a:t>
            </a:r>
          </a:p>
          <a:p>
            <a:r>
              <a:rPr lang="en-US" sz="1400">
                <a:latin typeface="Arial" charset="0"/>
              </a:rPr>
              <a:t>In order to get a B.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00126-99AC-4F16-BE37-633224E5411F}" type="slidenum">
              <a:rPr lang="en-US"/>
              <a:pPr/>
              <a:t>4</a:t>
            </a:fld>
            <a:endParaRPr lang="en-US"/>
          </a:p>
        </p:txBody>
      </p:sp>
      <p:sp>
        <p:nvSpPr>
          <p:cNvPr id="1413122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1400"/>
              <a:t>3-</a:t>
            </a:r>
            <a:fld id="{6008710F-DBBC-4709-94D2-EF30AE4D02FC}" type="slidenum">
              <a:rPr lang="en-US" sz="1400"/>
              <a:pPr algn="r"/>
              <a:t>4</a:t>
            </a:fld>
            <a:endParaRPr lang="en-US" sz="1400"/>
          </a:p>
        </p:txBody>
      </p:sp>
      <p:sp>
        <p:nvSpPr>
          <p:cNvPr id="1413123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FAEA7470-73DC-4B88-AB41-A0218ADBCE62}" type="slidenum">
              <a:rPr lang="en-US" sz="1400"/>
              <a:pPr algn="r"/>
              <a:t>4</a:t>
            </a:fld>
            <a:endParaRPr lang="en-US" sz="1400"/>
          </a:p>
        </p:txBody>
      </p:sp>
      <p:sp>
        <p:nvSpPr>
          <p:cNvPr id="14131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Rubric Creation Hints:  Lois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01800" y="1328738"/>
          <a:ext cx="5664200" cy="4865435"/>
        </p:xfrm>
        <a:graphic>
          <a:graphicData uri="http://schemas.openxmlformats.org/drawingml/2006/table">
            <a:tbl>
              <a:tblPr/>
              <a:tblGrid>
                <a:gridCol w="944563"/>
                <a:gridCol w="942975"/>
                <a:gridCol w="944562"/>
                <a:gridCol w="944563"/>
                <a:gridCol w="942975"/>
                <a:gridCol w="944562"/>
              </a:tblGrid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A. Goals and Objectives*</a:t>
                      </a: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Country selection and entry mode</a:t>
                      </a: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Missing</a:t>
                      </a: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Country well explained, good description of entry strategy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Country well justified and complete explanation of entry strategy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SW - match, goals</a:t>
                      </a: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Missing</a:t>
                      </a: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Explains why country choice, entry mode are selected; major  goals stated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Matches firm’s ability w/ entry mode, country; attainable goals well detailed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B. Market Analysis*</a:t>
                      </a: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001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 Mrkt. Structure definition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Fit to Oppt’ys , Protection agst. Threats</a:t>
                      </a: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Missing</a:t>
                      </a: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Econ/dem/tech/ infrastr. de-fined reasonably but not fully as to Oppt’ys and Threats to firm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Econ/dem/tech/ infrastr. well de-fined to identify Oppt’ys and Threats to firm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 Current Competitive Mkt. for product chosen</a:t>
                      </a: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Missing</a:t>
                      </a: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Reasonable description of competing solutions and their mktg.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Good descript. of exist. consmr. solution to problem, relative mkt and  compt. strategy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1413183" name="Text Placeholder 5"/>
          <p:cNvSpPr>
            <a:spLocks noGrp="1" noChangeArrowheads="1"/>
          </p:cNvSpPr>
          <p:nvPr>
            <p:ph type="body" idx="4294967295"/>
          </p:nvPr>
        </p:nvSpPr>
        <p:spPr>
          <a:xfrm>
            <a:off x="520700" y="3209925"/>
            <a:ext cx="4846638" cy="1230313"/>
          </a:xfrm>
        </p:spPr>
        <p:txBody>
          <a:bodyPr wrap="none" anchor="ctr">
            <a:spAutoFit/>
          </a:bodyPr>
          <a:lstStyle/>
          <a:p>
            <a:pPr marL="0" indent="0">
              <a:spcBef>
                <a:spcPct val="0"/>
              </a:spcBef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altLang="zh-CN" sz="1400">
                <a:ea typeface="SimSun" pitchFamily="2" charset="-122"/>
              </a:rPr>
              <a:t> 		</a:t>
            </a:r>
            <a:endParaRPr lang="en-US" altLang="zh-CN" sz="600">
              <a:ea typeface="SimSun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altLang="zh-CN" sz="1400">
                <a:ea typeface="SimSun" pitchFamily="2" charset="-122"/>
              </a:rPr>
              <a:t>									</a:t>
            </a:r>
            <a:endParaRPr lang="en-US" altLang="zh-CN" sz="600">
              <a:ea typeface="SimSun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altLang="zh-CN" sz="1400">
                <a:ea typeface="SimSun" pitchFamily="2" charset="-122"/>
              </a:rPr>
              <a:t>									</a:t>
            </a:r>
            <a:endParaRPr lang="en-US" altLang="zh-CN" sz="600">
              <a:ea typeface="SimSun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altLang="zh-CN" sz="1400">
                <a:ea typeface="SimSun" pitchFamily="2" charset="-122"/>
              </a:rPr>
              <a:t>									</a:t>
            </a:r>
            <a:endParaRPr lang="en-US" altLang="zh-CN" sz="600">
              <a:ea typeface="SimSun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endParaRPr lang="en-US" altLang="zh-CN" sz="1800">
              <a:ea typeface="SimSun" pitchFamily="2" charset="-122"/>
            </a:endParaRPr>
          </a:p>
        </p:txBody>
      </p:sp>
      <p:sp>
        <p:nvSpPr>
          <p:cNvPr id="1413184" name="TextBox 1"/>
          <p:cNvSpPr txBox="1">
            <a:spLocks noChangeArrowheads="1"/>
          </p:cNvSpPr>
          <p:nvPr/>
        </p:nvSpPr>
        <p:spPr bwMode="auto">
          <a:xfrm>
            <a:off x="6540500" y="2832100"/>
            <a:ext cx="2308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>
                <a:latin typeface="Arial" charset="0"/>
              </a:rPr>
              <a:t>Drop down to a C level </a:t>
            </a:r>
          </a:p>
          <a:p>
            <a:r>
              <a:rPr lang="en-US" sz="1400">
                <a:latin typeface="Arial" charset="0"/>
              </a:rPr>
              <a:t>Element by element.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E83B-B049-429A-9306-B2E0DDF1BB91}" type="slidenum">
              <a:rPr lang="en-US"/>
              <a:pPr/>
              <a:t>5</a:t>
            </a:fld>
            <a:endParaRPr lang="en-US"/>
          </a:p>
        </p:txBody>
      </p:sp>
      <p:sp>
        <p:nvSpPr>
          <p:cNvPr id="1415170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1400"/>
              <a:t>3-</a:t>
            </a:r>
            <a:fld id="{365FEDC7-34A0-4783-9472-47537EF136AF}" type="slidenum">
              <a:rPr lang="en-US" sz="1400"/>
              <a:pPr algn="r"/>
              <a:t>5</a:t>
            </a:fld>
            <a:endParaRPr lang="en-US" sz="1400"/>
          </a:p>
        </p:txBody>
      </p:sp>
      <p:sp>
        <p:nvSpPr>
          <p:cNvPr id="1415171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E2F4AA87-ADA8-4774-9F8D-1823AD3297CC}" type="slidenum">
              <a:rPr lang="en-US" sz="1400"/>
              <a:pPr algn="r"/>
              <a:t>5</a:t>
            </a:fld>
            <a:endParaRPr lang="en-US" sz="1400"/>
          </a:p>
        </p:txBody>
      </p:sp>
      <p:sp>
        <p:nvSpPr>
          <p:cNvPr id="141517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Rubric Creation Hints:  Lois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01800" y="1328738"/>
          <a:ext cx="5664200" cy="4865435"/>
        </p:xfrm>
        <a:graphic>
          <a:graphicData uri="http://schemas.openxmlformats.org/drawingml/2006/table">
            <a:tbl>
              <a:tblPr/>
              <a:tblGrid>
                <a:gridCol w="944563"/>
                <a:gridCol w="942975"/>
                <a:gridCol w="944562"/>
                <a:gridCol w="944563"/>
                <a:gridCol w="942975"/>
                <a:gridCol w="944562"/>
              </a:tblGrid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A. Goals and Objectives*</a:t>
                      </a: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Country selection and entry mode</a:t>
                      </a: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Missing</a:t>
                      </a: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Some rationale for country selected, choice of entry strategy weak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Country well explained, good description of entry strategy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Country well justified and complete explanation of entry strategy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SW - match, goals</a:t>
                      </a: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Missing</a:t>
                      </a: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Provides some rationale for fit between firm, country and goals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Explains why country choice, entry mode are selected; major  goals stated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Matches firm’s ability w/ entry mode, country; attainable goals well detailed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B. Market Analysis*</a:t>
                      </a: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001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 Mrkt. Structure definition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Fit to Oppt’ys , Protection agst. Threats</a:t>
                      </a: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Missing</a:t>
                      </a: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Weak definition of the current mrkt . structure, Oppty’s.Threatsambiguous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Econ/dem/tech/ infrastr. de-fined reasonably but not fully as to Oppt’ys and Threats to firm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Econ/dem/tech/ infrastr. well de-fined to identify Oppt’ys and Threats to firm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 Current Competitive Mkt. for product chosen</a:t>
                      </a: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Missing</a:t>
                      </a: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Simple description of  existing market, competing solutions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Reasonable description of competing solutions and their mktg.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Good descript. of exist. consmr. solution to problem, relative mkt and  compt. strategy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1415231" name="Text Placeholder 5"/>
          <p:cNvSpPr>
            <a:spLocks noGrp="1" noChangeArrowheads="1"/>
          </p:cNvSpPr>
          <p:nvPr>
            <p:ph type="body" idx="4294967295"/>
          </p:nvPr>
        </p:nvSpPr>
        <p:spPr>
          <a:xfrm>
            <a:off x="520700" y="3209925"/>
            <a:ext cx="4846638" cy="1230313"/>
          </a:xfrm>
        </p:spPr>
        <p:txBody>
          <a:bodyPr wrap="none" anchor="ctr">
            <a:spAutoFit/>
          </a:bodyPr>
          <a:lstStyle/>
          <a:p>
            <a:pPr marL="0" indent="0">
              <a:spcBef>
                <a:spcPct val="0"/>
              </a:spcBef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altLang="zh-CN" sz="1400">
                <a:ea typeface="SimSun" pitchFamily="2" charset="-122"/>
              </a:rPr>
              <a:t> 		</a:t>
            </a:r>
            <a:endParaRPr lang="en-US" altLang="zh-CN" sz="600">
              <a:ea typeface="SimSun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altLang="zh-CN" sz="1400">
                <a:ea typeface="SimSun" pitchFamily="2" charset="-122"/>
              </a:rPr>
              <a:t>									</a:t>
            </a:r>
            <a:endParaRPr lang="en-US" altLang="zh-CN" sz="600">
              <a:ea typeface="SimSun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altLang="zh-CN" sz="1400">
                <a:ea typeface="SimSun" pitchFamily="2" charset="-122"/>
              </a:rPr>
              <a:t>									</a:t>
            </a:r>
            <a:endParaRPr lang="en-US" altLang="zh-CN" sz="600">
              <a:ea typeface="SimSun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altLang="zh-CN" sz="1400">
                <a:ea typeface="SimSun" pitchFamily="2" charset="-122"/>
              </a:rPr>
              <a:t>									</a:t>
            </a:r>
            <a:endParaRPr lang="en-US" altLang="zh-CN" sz="600">
              <a:ea typeface="SimSun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endParaRPr lang="en-US" altLang="zh-CN" sz="1800">
              <a:ea typeface="SimSun" pitchFamily="2" charset="-122"/>
            </a:endParaRPr>
          </a:p>
        </p:txBody>
      </p:sp>
      <p:sp>
        <p:nvSpPr>
          <p:cNvPr id="1415232" name="TextBox 1"/>
          <p:cNvSpPr txBox="1">
            <a:spLocks noChangeArrowheads="1"/>
          </p:cNvSpPr>
          <p:nvPr/>
        </p:nvSpPr>
        <p:spPr bwMode="auto">
          <a:xfrm>
            <a:off x="6489700" y="3111500"/>
            <a:ext cx="26781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>
                <a:latin typeface="Arial" charset="0"/>
              </a:rPr>
              <a:t>Identify what is really weak</a:t>
            </a:r>
          </a:p>
          <a:p>
            <a:r>
              <a:rPr lang="en-US" sz="1400">
                <a:latin typeface="Arial" charset="0"/>
              </a:rPr>
              <a:t>but still passing on each</a:t>
            </a:r>
          </a:p>
          <a:p>
            <a:r>
              <a:rPr lang="en-US" sz="1400">
                <a:latin typeface="Arial" charset="0"/>
              </a:rPr>
              <a:t>Element.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AA2A-B944-4DE8-BD6D-3CEB67998C74}" type="slidenum">
              <a:rPr lang="en-US"/>
              <a:pPr/>
              <a:t>6</a:t>
            </a:fld>
            <a:endParaRPr lang="en-US"/>
          </a:p>
        </p:txBody>
      </p:sp>
      <p:sp>
        <p:nvSpPr>
          <p:cNvPr id="1417218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1400"/>
              <a:t>3-</a:t>
            </a:r>
            <a:fld id="{E20EA2EA-FD02-4545-989F-035502A16BB3}" type="slidenum">
              <a:rPr lang="en-US" sz="1400"/>
              <a:pPr algn="r"/>
              <a:t>6</a:t>
            </a:fld>
            <a:endParaRPr lang="en-US" sz="1400"/>
          </a:p>
        </p:txBody>
      </p:sp>
      <p:sp>
        <p:nvSpPr>
          <p:cNvPr id="1417219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04379100-2B90-4294-A40D-7C3DAB6DF2E8}" type="slidenum">
              <a:rPr lang="en-US" sz="1400"/>
              <a:pPr algn="r"/>
              <a:t>6</a:t>
            </a:fld>
            <a:endParaRPr lang="en-US" sz="1400"/>
          </a:p>
        </p:txBody>
      </p:sp>
      <p:sp>
        <p:nvSpPr>
          <p:cNvPr id="141722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Rubric Creation Hints:  Lois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01800" y="1328738"/>
          <a:ext cx="5664200" cy="5067873"/>
        </p:xfrm>
        <a:graphic>
          <a:graphicData uri="http://schemas.openxmlformats.org/drawingml/2006/table">
            <a:tbl>
              <a:tblPr/>
              <a:tblGrid>
                <a:gridCol w="944563"/>
                <a:gridCol w="942975"/>
                <a:gridCol w="944562"/>
                <a:gridCol w="944563"/>
                <a:gridCol w="942975"/>
                <a:gridCol w="944562"/>
              </a:tblGrid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A. Goals and Objectives*</a:t>
                      </a: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Country selection and entry mode</a:t>
                      </a: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Missing</a:t>
                      </a: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Some rationale for country selected, choice of entry strategy weak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Country well explained, good description of entry strategy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Country well justified and complete explanation of entry strategy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Country very well justified over other options, fully detailed entry strategy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SW - match, goals</a:t>
                      </a: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Missing</a:t>
                      </a: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Provides some rationale for fit between firm, country and goals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Explains why country choice, entry mode are selected; major  goals stated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Matches firm’s ability w/ entry mode, country; attainable goals well detailed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Leaves no doubt firm and country are optimal fit and goals well be achieved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B. Market Analysis*</a:t>
                      </a: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001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 Mrkt. Structure definition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Fit to Oppt’ys , Protection agst. Threats</a:t>
                      </a: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Missing</a:t>
                      </a: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Weak definition of the current mrkt . structure, Oppty’s.Threatsambiguous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Econ/dem/tech/ infrastr. de-fined reasonably but not fully as to Oppt’ys and Threats to firm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Econ/dem/tech/ infrastr. well de-fined to identify Oppt’ys and Threats to firm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Very detailed explanation of the market structure to offer Oppty’s /Threat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 Current Competitive Mkt. for product chosen</a:t>
                      </a: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Missing</a:t>
                      </a:r>
                    </a:p>
                  </a:txBody>
                  <a:tcPr marL="60511" marR="6051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Simple description of  existing market, competing solutions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Reasonable description of competing solutions and their mktg.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Good descript. of exist. consmr. solution to problem, relative mkt and  compt. strategy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Reader could walk into market and fully know currnt. solutions competition, no questions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0511" marR="605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1417279" name="Text Placeholder 5"/>
          <p:cNvSpPr>
            <a:spLocks noGrp="1" noChangeArrowheads="1"/>
          </p:cNvSpPr>
          <p:nvPr>
            <p:ph type="body" idx="4294967295"/>
          </p:nvPr>
        </p:nvSpPr>
        <p:spPr>
          <a:xfrm>
            <a:off x="520700" y="3209925"/>
            <a:ext cx="4846638" cy="1230313"/>
          </a:xfrm>
        </p:spPr>
        <p:txBody>
          <a:bodyPr wrap="none" anchor="ctr">
            <a:spAutoFit/>
          </a:bodyPr>
          <a:lstStyle/>
          <a:p>
            <a:pPr marL="0" indent="0">
              <a:spcBef>
                <a:spcPct val="0"/>
              </a:spcBef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altLang="zh-CN" sz="1400">
                <a:ea typeface="SimSun" pitchFamily="2" charset="-122"/>
              </a:rPr>
              <a:t> 		</a:t>
            </a:r>
            <a:endParaRPr lang="en-US" altLang="zh-CN" sz="600">
              <a:ea typeface="SimSun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altLang="zh-CN" sz="1400">
                <a:ea typeface="SimSun" pitchFamily="2" charset="-122"/>
              </a:rPr>
              <a:t>									</a:t>
            </a:r>
            <a:endParaRPr lang="en-US" altLang="zh-CN" sz="600">
              <a:ea typeface="SimSun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altLang="zh-CN" sz="1400">
                <a:ea typeface="SimSun" pitchFamily="2" charset="-122"/>
              </a:rPr>
              <a:t>									</a:t>
            </a:r>
            <a:endParaRPr lang="en-US" altLang="zh-CN" sz="600">
              <a:ea typeface="SimSun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altLang="zh-CN" sz="1400">
                <a:ea typeface="SimSun" pitchFamily="2" charset="-122"/>
              </a:rPr>
              <a:t>									</a:t>
            </a:r>
            <a:endParaRPr lang="en-US" altLang="zh-CN" sz="600">
              <a:ea typeface="SimSun" pitchFamily="2" charset="-122"/>
            </a:endParaRPr>
          </a:p>
          <a:p>
            <a:pPr marL="0" indent="0">
              <a:spcBef>
                <a:spcPct val="0"/>
              </a:spcBef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endParaRPr lang="en-US" altLang="zh-CN" sz="1800">
              <a:ea typeface="SimSun" pitchFamily="2" charset="-122"/>
            </a:endParaRPr>
          </a:p>
        </p:txBody>
      </p:sp>
      <p:sp>
        <p:nvSpPr>
          <p:cNvPr id="1417280" name="TextBox 1"/>
          <p:cNvSpPr txBox="1">
            <a:spLocks noChangeArrowheads="1"/>
          </p:cNvSpPr>
          <p:nvPr/>
        </p:nvSpPr>
        <p:spPr bwMode="auto">
          <a:xfrm>
            <a:off x="317500" y="3606800"/>
            <a:ext cx="14827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>
                <a:latin typeface="Arial" charset="0"/>
              </a:rPr>
              <a:t>Fill the most </a:t>
            </a:r>
          </a:p>
          <a:p>
            <a:r>
              <a:rPr lang="en-US" sz="1400">
                <a:latin typeface="Arial" charset="0"/>
              </a:rPr>
              <a:t>Difficult value,</a:t>
            </a:r>
          </a:p>
          <a:p>
            <a:r>
              <a:rPr lang="en-US" sz="1400">
                <a:latin typeface="Arial" charset="0"/>
              </a:rPr>
              <a:t> that required</a:t>
            </a:r>
          </a:p>
          <a:p>
            <a:r>
              <a:rPr lang="en-US" sz="1400">
                <a:latin typeface="Arial" charset="0"/>
              </a:rPr>
              <a:t> to get an 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25D8-2404-46BA-9AAD-3EF5D4C1B835}" type="slidenum">
              <a:rPr lang="en-US"/>
              <a:pPr/>
              <a:t>7</a:t>
            </a:fld>
            <a:endParaRPr lang="en-US"/>
          </a:p>
        </p:txBody>
      </p:sp>
      <p:sp>
        <p:nvSpPr>
          <p:cNvPr id="1419266" name="Rectangle 18"/>
          <p:cNvSpPr>
            <a:spLocks noChangeArrowheads="1"/>
          </p:cNvSpPr>
          <p:nvPr/>
        </p:nvSpPr>
        <p:spPr bwMode="auto">
          <a:xfrm>
            <a:off x="6705600" y="1143000"/>
            <a:ext cx="20574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9267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1400"/>
              <a:t>3-</a:t>
            </a:r>
            <a:fld id="{8B6744BE-E46D-4C1F-AFED-12691BFA2FCD}" type="slidenum">
              <a:rPr lang="en-US" sz="1400"/>
              <a:pPr algn="r"/>
              <a:t>7</a:t>
            </a:fld>
            <a:endParaRPr lang="en-US" sz="1400"/>
          </a:p>
        </p:txBody>
      </p:sp>
      <p:sp>
        <p:nvSpPr>
          <p:cNvPr id="141926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74AD17AB-2519-498A-82F5-1763BF4E1A77}" type="slidenum">
              <a:rPr lang="en-US" sz="1400"/>
              <a:pPr algn="r"/>
              <a:t>7</a:t>
            </a:fld>
            <a:endParaRPr lang="en-US" sz="1400"/>
          </a:p>
        </p:txBody>
      </p:sp>
      <p:sp>
        <p:nvSpPr>
          <p:cNvPr id="1419269" name="Rectangle 20"/>
          <p:cNvSpPr>
            <a:spLocks noChangeArrowheads="1"/>
          </p:cNvSpPr>
          <p:nvPr/>
        </p:nvSpPr>
        <p:spPr bwMode="auto">
          <a:xfrm>
            <a:off x="7442200" y="3768725"/>
            <a:ext cx="1320800" cy="1841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9270" name="Rectangle 16"/>
          <p:cNvSpPr>
            <a:spLocks noChangeArrowheads="1"/>
          </p:cNvSpPr>
          <p:nvPr/>
        </p:nvSpPr>
        <p:spPr bwMode="auto">
          <a:xfrm>
            <a:off x="5759450" y="1184275"/>
            <a:ext cx="2127250" cy="1651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9271" name="Rectangle 13"/>
          <p:cNvSpPr>
            <a:spLocks noChangeArrowheads="1"/>
          </p:cNvSpPr>
          <p:nvPr/>
        </p:nvSpPr>
        <p:spPr bwMode="auto">
          <a:xfrm>
            <a:off x="8102600" y="1355725"/>
            <a:ext cx="628650" cy="25590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9272" name="Text Box 14"/>
          <p:cNvSpPr txBox="1">
            <a:spLocks noChangeArrowheads="1"/>
          </p:cNvSpPr>
          <p:nvPr/>
        </p:nvSpPr>
        <p:spPr bwMode="auto">
          <a:xfrm>
            <a:off x="7388225" y="3738563"/>
            <a:ext cx="1397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000">
                <a:latin typeface="Arial" charset="0"/>
              </a:rPr>
              <a:t>Total Score ______%</a:t>
            </a:r>
          </a:p>
        </p:txBody>
      </p:sp>
      <p:sp>
        <p:nvSpPr>
          <p:cNvPr id="1419273" name="Rectangle 11"/>
          <p:cNvSpPr>
            <a:spLocks noChangeArrowheads="1"/>
          </p:cNvSpPr>
          <p:nvPr/>
        </p:nvSpPr>
        <p:spPr bwMode="auto">
          <a:xfrm>
            <a:off x="5137150" y="3038475"/>
            <a:ext cx="3581400" cy="1333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9274" name="Rectangle 12"/>
          <p:cNvSpPr>
            <a:spLocks noChangeArrowheads="1"/>
          </p:cNvSpPr>
          <p:nvPr/>
        </p:nvSpPr>
        <p:spPr bwMode="auto">
          <a:xfrm>
            <a:off x="5149850" y="3419475"/>
            <a:ext cx="3581400" cy="3429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9275" name="Rectangle 10"/>
          <p:cNvSpPr>
            <a:spLocks noChangeArrowheads="1"/>
          </p:cNvSpPr>
          <p:nvPr/>
        </p:nvSpPr>
        <p:spPr bwMode="auto">
          <a:xfrm>
            <a:off x="5137150" y="1476375"/>
            <a:ext cx="3581400" cy="2857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92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Rubric Creation Hints:  Christine</a:t>
            </a:r>
          </a:p>
        </p:txBody>
      </p:sp>
      <p:sp>
        <p:nvSpPr>
          <p:cNvPr id="1419277" name="Rectangle 17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4114800"/>
            <a:ext cx="8001000" cy="2138363"/>
          </a:xfrm>
        </p:spPr>
        <p:txBody>
          <a:bodyPr/>
          <a:lstStyle/>
          <a:p>
            <a:pPr marL="381000" indent="-381000">
              <a:lnSpc>
                <a:spcPct val="90000"/>
              </a:lnSpc>
              <a:buFontTx/>
              <a:buNone/>
            </a:pPr>
            <a:r>
              <a:rPr lang="en-US"/>
              <a:t>Steps: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en-US"/>
              <a:t>Establish key elements/outcomes of assignment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en-US"/>
              <a:t>Eliminate unimportant elements of CBA Rubric, add important elements of assignment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en-US"/>
              <a:t>Assign weighting – total of all elements adds up to 100%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en-US"/>
              <a:t>Rubric is filled out electronically  (underline scored areas)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en-US"/>
              <a:t>Total score is “base score” for all group members, potentially adjusted up/down based on peer evaluation input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endParaRPr lang="en-US"/>
          </a:p>
        </p:txBody>
      </p:sp>
      <p:graphicFrame>
        <p:nvGraphicFramePr>
          <p:cNvPr id="1419278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03200" y="1066800"/>
          <a:ext cx="3924300" cy="303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9291" name="Acrobat Document" r:id="rId4" imgW="7543800" imgH="5829300" progId="AcroExch.Document.7">
                  <p:embed/>
                </p:oleObj>
              </mc:Choice>
              <mc:Fallback>
                <p:oleObj name="Acrobat Document" r:id="rId4" imgW="7543800" imgH="5829300" progId="AcroExch.Document.7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1066800"/>
                        <a:ext cx="3924300" cy="303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9279" name="AutoShape 6"/>
          <p:cNvSpPr>
            <a:spLocks noChangeArrowheads="1"/>
          </p:cNvSpPr>
          <p:nvPr/>
        </p:nvSpPr>
        <p:spPr bwMode="auto">
          <a:xfrm>
            <a:off x="4127500" y="2212975"/>
            <a:ext cx="850900" cy="685800"/>
          </a:xfrm>
          <a:prstGeom prst="rightArrow">
            <a:avLst>
              <a:gd name="adj1" fmla="val 50000"/>
              <a:gd name="adj2" fmla="val 310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19280" name="Object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5051425" y="1360488"/>
          <a:ext cx="3844925" cy="254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9292" name="Document" r:id="rId6" imgW="9309876" imgH="6169405" progId="Word.Document.8">
                  <p:embed/>
                </p:oleObj>
              </mc:Choice>
              <mc:Fallback>
                <p:oleObj name="Document" r:id="rId6" imgW="9309876" imgH="6169405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1425" y="1360488"/>
                        <a:ext cx="3844925" cy="254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rgbClr val="F80E08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9281" name="Rectangle 9"/>
          <p:cNvSpPr>
            <a:spLocks noChangeArrowheads="1"/>
          </p:cNvSpPr>
          <p:nvPr/>
        </p:nvSpPr>
        <p:spPr bwMode="auto">
          <a:xfrm>
            <a:off x="5054600" y="1171575"/>
            <a:ext cx="3733800" cy="2794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9282" name="Text Box 15"/>
          <p:cNvSpPr txBox="1">
            <a:spLocks noChangeArrowheads="1"/>
          </p:cNvSpPr>
          <p:nvPr/>
        </p:nvSpPr>
        <p:spPr bwMode="auto">
          <a:xfrm>
            <a:off x="5695950" y="1135063"/>
            <a:ext cx="22447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000">
                <a:latin typeface="Arial" charset="0"/>
              </a:rPr>
              <a:t>Ethical Dilemma Presentation Rubric</a:t>
            </a:r>
          </a:p>
        </p:txBody>
      </p:sp>
      <p:sp>
        <p:nvSpPr>
          <p:cNvPr id="1419283" name="Rectangle 18"/>
          <p:cNvSpPr>
            <a:spLocks noChangeArrowheads="1"/>
          </p:cNvSpPr>
          <p:nvPr/>
        </p:nvSpPr>
        <p:spPr bwMode="auto">
          <a:xfrm>
            <a:off x="304800" y="3190875"/>
            <a:ext cx="3708400" cy="406400"/>
          </a:xfrm>
          <a:prstGeom prst="rect">
            <a:avLst/>
          </a:prstGeom>
          <a:gradFill rotWithShape="1">
            <a:gsLst>
              <a:gs pos="0">
                <a:srgbClr val="F80E08">
                  <a:alpha val="26999"/>
                </a:srgbClr>
              </a:gs>
              <a:gs pos="100000">
                <a:srgbClr val="730604">
                  <a:alpha val="26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19284" name="Straight Connector 20"/>
          <p:cNvCxnSpPr>
            <a:cxnSpLocks noChangeShapeType="1"/>
          </p:cNvCxnSpPr>
          <p:nvPr/>
        </p:nvCxnSpPr>
        <p:spPr bwMode="auto">
          <a:xfrm>
            <a:off x="7239000" y="3124200"/>
            <a:ext cx="685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19285" name="Straight Connector 21"/>
          <p:cNvCxnSpPr>
            <a:cxnSpLocks noChangeShapeType="1"/>
          </p:cNvCxnSpPr>
          <p:nvPr/>
        </p:nvCxnSpPr>
        <p:spPr bwMode="auto">
          <a:xfrm>
            <a:off x="5562600" y="3352800"/>
            <a:ext cx="381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19286" name="Straight Connector 24"/>
          <p:cNvCxnSpPr>
            <a:cxnSpLocks noChangeShapeType="1"/>
          </p:cNvCxnSpPr>
          <p:nvPr/>
        </p:nvCxnSpPr>
        <p:spPr bwMode="auto">
          <a:xfrm>
            <a:off x="5715000" y="2590800"/>
            <a:ext cx="381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19287" name="Straight Connector 25"/>
          <p:cNvCxnSpPr>
            <a:cxnSpLocks noChangeShapeType="1"/>
          </p:cNvCxnSpPr>
          <p:nvPr/>
        </p:nvCxnSpPr>
        <p:spPr bwMode="auto">
          <a:xfrm>
            <a:off x="6553200" y="2209800"/>
            <a:ext cx="381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19288" name="Straight Connector 26"/>
          <p:cNvCxnSpPr>
            <a:cxnSpLocks noChangeShapeType="1"/>
          </p:cNvCxnSpPr>
          <p:nvPr/>
        </p:nvCxnSpPr>
        <p:spPr bwMode="auto">
          <a:xfrm>
            <a:off x="7391400" y="1600200"/>
            <a:ext cx="609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98C7-EFC8-4444-A332-4167B4D185B9}" type="slidenum">
              <a:rPr lang="en-US"/>
              <a:pPr/>
              <a:t>8</a:t>
            </a:fld>
            <a:endParaRPr lang="en-US"/>
          </a:p>
        </p:txBody>
      </p:sp>
      <p:sp>
        <p:nvSpPr>
          <p:cNvPr id="1421314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1400"/>
              <a:t>3-</a:t>
            </a:r>
            <a:fld id="{81C705C2-D4D4-477A-87A0-020AD154F8AD}" type="slidenum">
              <a:rPr lang="en-US" sz="1400"/>
              <a:pPr algn="r"/>
              <a:t>8</a:t>
            </a:fld>
            <a:endParaRPr lang="en-US" sz="1400"/>
          </a:p>
        </p:txBody>
      </p:sp>
      <p:sp>
        <p:nvSpPr>
          <p:cNvPr id="1421315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5B30FE79-A5C0-403A-A4A5-88F437842D89}" type="slidenum">
              <a:rPr lang="en-US" sz="1400"/>
              <a:pPr algn="r"/>
              <a:t>8</a:t>
            </a:fld>
            <a:endParaRPr lang="en-US" sz="1400"/>
          </a:p>
        </p:txBody>
      </p:sp>
      <p:sp>
        <p:nvSpPr>
          <p:cNvPr id="14213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Rubric Pros and Cons</a:t>
            </a:r>
          </a:p>
        </p:txBody>
      </p:sp>
      <p:graphicFrame>
        <p:nvGraphicFramePr>
          <p:cNvPr id="1404952" name="Group 24"/>
          <p:cNvGraphicFramePr>
            <a:graphicFrameLocks noGrp="1"/>
          </p:cNvGraphicFramePr>
          <p:nvPr>
            <p:ph idx="4294967295"/>
          </p:nvPr>
        </p:nvGraphicFramePr>
        <p:xfrm>
          <a:off x="381000" y="1408113"/>
          <a:ext cx="8458200" cy="5151120"/>
        </p:xfrm>
        <a:graphic>
          <a:graphicData uri="http://schemas.openxmlformats.org/drawingml/2006/table">
            <a:tbl>
              <a:tblPr/>
              <a:tblGrid>
                <a:gridCol w="885825"/>
                <a:gridCol w="3544888"/>
                <a:gridCol w="4027487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Lois Olson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Christine Probett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Grading is so fast and so much more fair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Students know what they have to do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Students think more seriously about complaining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Limited space for detailed feedback and comments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Makes grading easier and more consistent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Grades better understood &amp; accepted – limited/no push-back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Assignment expectations are clear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Overall student performance is improving!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Limited space for detailed feedback and comments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 ahead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Instructor reluctant to change assignment – have to change rubric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Assignment must be well planned prior to creation of rubric and grading of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14997</TotalTime>
  <Words>1159</Words>
  <Application>Microsoft Office PowerPoint</Application>
  <PresentationFormat>On-screen Show (4:3)</PresentationFormat>
  <Paragraphs>275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Custom Design</vt:lpstr>
      <vt:lpstr>Acrobat Document</vt:lpstr>
      <vt:lpstr>Document</vt:lpstr>
      <vt:lpstr>Assessment Day 2011 Developing and Using Rubrics</vt:lpstr>
      <vt:lpstr>Speaker Profile/Rubric Approach </vt:lpstr>
      <vt:lpstr>Rubric Creation Hints:  Lois</vt:lpstr>
      <vt:lpstr>Rubric Creation Hints:  Lois</vt:lpstr>
      <vt:lpstr>Rubric Creation Hints:  Lois</vt:lpstr>
      <vt:lpstr>Rubric Creation Hints:  Lois</vt:lpstr>
      <vt:lpstr>Rubric Creation Hints:  Christine</vt:lpstr>
      <vt:lpstr>Rubric Pros and Cons</vt:lpstr>
    </vt:vector>
  </TitlesOfParts>
  <Company>SDSU College of Business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CProbett</dc:creator>
  <cp:lastModifiedBy>Kathy Krentler</cp:lastModifiedBy>
  <cp:revision>1106</cp:revision>
  <cp:lastPrinted>2002-06-17T23:02:44Z</cp:lastPrinted>
  <dcterms:created xsi:type="dcterms:W3CDTF">2002-03-12T15:47:54Z</dcterms:created>
  <dcterms:modified xsi:type="dcterms:W3CDTF">2011-04-28T23:34:28Z</dcterms:modified>
</cp:coreProperties>
</file>