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4104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h1knkAx2behrzNvHRsnpL4MOeC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178276-AFAC-4466-95F9-F9BA84D9B93E}">
  <a:tblStyle styleId="{0C178276-AFAC-4466-95F9-F9BA84D9B93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dk1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dk1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1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acd.sdsu.edu/student-health-services" TargetMode="External"/><Relationship Id="rId3" Type="http://schemas.openxmlformats.org/officeDocument/2006/relationships/hyperlink" Target="https://grad.sdsu.edu/current-students/insurance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dmissions.sdsu.edu/graduate/admitted" TargetMode="External"/><Relationship Id="rId3" Type="http://schemas.openxmlformats.org/officeDocument/2006/relationships/hyperlink" Target="https://student-accounts.sdsu.edu/about/contact" TargetMode="External"/><Relationship Id="rId4" Type="http://schemas.openxmlformats.org/officeDocument/2006/relationships/hyperlink" Target="https://catalog.sdsu.edu/" TargetMode="External"/><Relationship Id="rId5" Type="http://schemas.openxmlformats.org/officeDocument/2006/relationships/hyperlink" Target="https://registrar.sdsu.edu/calendars/academic_calendars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dsu.joinhandshake.com/login" TargetMode="External"/><Relationship Id="rId3" Type="http://schemas.openxmlformats.org/officeDocument/2006/relationships/hyperlink" Target="https://sacd.sdsu.edu/career/students/job-search-resources/on-campus-job-opportunities" TargetMode="External"/><Relationship Id="rId4" Type="http://schemas.openxmlformats.org/officeDocument/2006/relationships/hyperlink" Target="https://business.sdsu.edu/student/career" TargetMode="External"/><Relationship Id="rId10" Type="http://schemas.openxmlformats.org/officeDocument/2006/relationships/hyperlink" Target="https://business.sdsu.edu/students/career" TargetMode="External"/><Relationship Id="rId9" Type="http://schemas.openxmlformats.org/officeDocument/2006/relationships/hyperlink" Target="https://business.sdsu.edu/graduate/_files/ta-info-app.pdf" TargetMode="External"/><Relationship Id="rId5" Type="http://schemas.openxmlformats.org/officeDocument/2006/relationships/hyperlink" Target="https://sacd.sdsu.edu/career/employers/career-fairs" TargetMode="External"/><Relationship Id="rId6" Type="http://schemas.openxmlformats.org/officeDocument/2006/relationships/hyperlink" Target="https://bfa.sdsu.edu/hr/jobs/student/gap/colbusiness" TargetMode="External"/><Relationship Id="rId7" Type="http://schemas.openxmlformats.org/officeDocument/2006/relationships/hyperlink" Target="https://business.sdsu.edu/graduate/_files/graduate-assistant-application-2020.pdf" TargetMode="External"/><Relationship Id="rId8" Type="http://schemas.openxmlformats.org/officeDocument/2006/relationships/hyperlink" Target="https://business.sdsu.edu/graduate/_files/graduate-assistant-application-2020.pdf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usiness.sdsu.edu/graduate/grad-advisin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usiness.sdsu.edu/graduate/msis" TargetMode="External"/><Relationship Id="rId3" Type="http://schemas.openxmlformats.org/officeDocument/2006/relationships/hyperlink" Target="https://business.sdsu.edu/graduate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usiness.sdsu.edu/graduate/act" TargetMode="External"/><Relationship Id="rId3" Type="http://schemas.openxmlformats.org/officeDocument/2006/relationships/hyperlink" Target="https://sdsuedu.sharepoint.com/sites/GRA/GA/SitePages/Forms.aspx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gistrar.sdsu.edu/students/registration/mysdsu-registration-guide" TargetMode="External"/><Relationship Id="rId3" Type="http://schemas.openxmlformats.org/officeDocument/2006/relationships/hyperlink" Target="https://digitallibrary.sdsu.edu/islandora/object/sdsu%3A4996" TargetMode="External"/><Relationship Id="rId4" Type="http://schemas.openxmlformats.org/officeDocument/2006/relationships/hyperlink" Target="https://registrar.sdsu.edu/academic-success/understanding-degree-evaluation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7f41c6600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257f41c6600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hlinkClick r:id="rId2"/>
              </a:rPr>
              <a:t>https://sacd.sdsu.edu/student-health-services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https://grad.sdsu.edu/current-students/insurance</a:t>
            </a:r>
            <a:endParaRPr/>
          </a:p>
        </p:txBody>
      </p:sp>
      <p:sp>
        <p:nvSpPr>
          <p:cNvPr id="109" name="Google Shape;109;g257f41c6600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Admission Steps to Enroll: </a:t>
            </a:r>
            <a:r>
              <a:rPr lang="en-US" sz="1600" u="sng">
                <a:solidFill>
                  <a:schemeClr val="hlink"/>
                </a:solidFill>
                <a:hlinkClick r:id="rId2"/>
              </a:rPr>
              <a:t>https://admissions.sdsu.edu/graduate/admitted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Student Account Services: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https://student-accounts.sdsu.edu/about/contact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University Catalog: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https://catalog.sdsu.edu/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Academic Calendar: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https://registrar.sdsu.edu/calendars/academic_calendars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/>
              <a:t>Jobs/ Assistantships: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hlinkClick r:id="rId2"/>
              </a:rPr>
              <a:t>https://sdsu.joinhandshake.com/login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https://sacd.sdsu.edu/career/students/job-search-resources/on-campus-job-opportunities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https://business.sdsu.edu/student/career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hlinkClick r:id="rId5"/>
              </a:rPr>
              <a:t>https://sacd.sdsu.edu/career/employers/career-fairs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31F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GA/TA positions: Teaching associateships and graduate non-teaching assistantships in business administration are available to a limited number of qualified students. APPLICATION PROCEDURES OR HIRING UNIT CONTACT PERSON:If interested in a potential position in the Finance, Management, or Marketing departments, please forward the completed application, and supporting documents, to Stephanie Smith - stephanie.smith@sdsu.edu. If interested in a potential position in the School of Accountancy or MIS Department, please forward the completed application, and supporting documents, to Debra Woodman - dwoodman@sdsu.edu. Also, attach a copy of (1) your most recent SDSU transcript and (2) Program of Study (POS). The POS is needed only for students who have completed at least two semesters as a graduate student at SDSU.For more information, review the following:</a:t>
            </a: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https://bfa.sdsu.edu/hr/jobs/student/gap/colbusiness</a:t>
            </a:r>
            <a:r>
              <a:rPr lang="en-US" sz="1400">
                <a:solidFill>
                  <a:srgbClr val="231F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is an application that puts you in the search pool, but it does not guarantee them an assistantship position.</a:t>
            </a:r>
            <a:endParaRPr sz="1700">
              <a:solidFill>
                <a:srgbClr val="231F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31F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can download the application for GA/TA positions using the following link. You can follow the instructions mentioned in the application to submit the same.</a:t>
            </a:r>
            <a:endParaRPr sz="1400">
              <a:solidFill>
                <a:srgbClr val="231F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rgbClr val="A61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Graduate Assistant Application</a:t>
            </a:r>
            <a:br>
              <a:rPr lang="en-US" sz="1400" u="sng">
                <a:solidFill>
                  <a:srgbClr val="A61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-US" sz="1400" u="sng">
                <a:solidFill>
                  <a:srgbClr val="A61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Teaching Associate Application (for Accountancy only)</a:t>
            </a:r>
            <a:endParaRPr sz="1400" u="sng">
              <a:solidFill>
                <a:srgbClr val="A61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31F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can also reach out to the </a:t>
            </a:r>
            <a:r>
              <a:rPr lang="en-US" sz="14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Career Management Center</a:t>
            </a:r>
            <a:r>
              <a:rPr lang="en-US" sz="1400">
                <a:solidFill>
                  <a:srgbClr val="231F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for more information.</a:t>
            </a:r>
            <a:endParaRPr/>
          </a:p>
        </p:txBody>
      </p:sp>
      <p:sp>
        <p:nvSpPr>
          <p:cNvPr id="133" name="Google Shape;13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7f41c6600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57f41c6600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Faculty Contact Information:</a:t>
            </a:r>
            <a:r>
              <a:rPr lang="en-US" sz="1600" u="sng">
                <a:solidFill>
                  <a:schemeClr val="hlink"/>
                </a:solidFill>
                <a:hlinkClick r:id="rId2"/>
              </a:rPr>
              <a:t>https://business.sdsu.edu/graduate/grad-advising</a:t>
            </a:r>
            <a:endParaRPr/>
          </a:p>
        </p:txBody>
      </p:sp>
      <p:sp>
        <p:nvSpPr>
          <p:cNvPr id="141" name="Google Shape;141;g257f41c6600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57f41c6600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g257f41c6600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g257f41c6600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/>
              <a:t>There is part time/full time for academic schedule and financial part time/full time is difference </a:t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/>
              <a:t>7 units are charged full time but they are labeled part-time</a:t>
            </a:r>
            <a:endParaRPr sz="1600"/>
          </a:p>
        </p:txBody>
      </p:sp>
      <p:sp>
        <p:nvSpPr>
          <p:cNvPr id="54" name="Google Shape;5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7f41c6600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257f41c6600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hlinkClick r:id="rId2"/>
              </a:rPr>
              <a:t>https://business.sdsu.edu/graduate/msis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https://business.sdsu.edu/graduate</a:t>
            </a:r>
            <a:endParaRPr/>
          </a:p>
        </p:txBody>
      </p:sp>
      <p:sp>
        <p:nvSpPr>
          <p:cNvPr id="77" name="Google Shape;77;g257f41c6600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7f41c6600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257f41c6600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2"/>
              </a:rPr>
              <a:t>https://business.sdsu.edu/graduate/act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process for adding a certificate program: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Go to </a:t>
            </a:r>
            <a:r>
              <a:rPr lang="en-US" sz="16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https://sdsuedu.sharepoint.com/sites/GRA/GA/SitePages/Forms.aspx</a:t>
            </a:r>
            <a:endParaRPr sz="1600" u="sng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Click on the dropdown for "advanced certificate program"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Click on the link for "permission to enter an advanced certificate program​​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g257f41c6600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14a4a932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1314a4a932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hlinkClick r:id="rId2"/>
              </a:rPr>
              <a:t>https://registrar.sdsu.edu/students/registration/mysdsu-registration-guide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/>
              <a:t>Search by department class name and number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/>
              <a:t>To Search for class syllabus: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https://digitallibrary.sdsu.edu/islandora/object/sdsu%3A4996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https://registrar.sdsu.edu/academic-success/understanding-degree-evaluation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4" name="Google Shape;94;g1314a4a932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/>
          <p:nvPr>
            <p:ph idx="1" type="subTitle"/>
          </p:nvPr>
        </p:nvSpPr>
        <p:spPr>
          <a:xfrm>
            <a:off x="1524000" y="26011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8833625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936699"/>
            <a:ext cx="10515600" cy="1393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eorgia"/>
              <a:buNone/>
              <a:defRPr b="0" i="0" sz="40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  <a:defRPr b="1" i="0" sz="44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838200" y="1825625"/>
            <a:ext cx="10515600" cy="334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  <a:defRPr b="1" i="0" sz="24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1"/>
          <p:cNvSpPr/>
          <p:nvPr>
            <p:ph idx="2" type="pic"/>
          </p:nvPr>
        </p:nvSpPr>
        <p:spPr>
          <a:xfrm>
            <a:off x="5183188" y="652895"/>
            <a:ext cx="6172200" cy="4498967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839788" y="2057400"/>
            <a:ext cx="3932237" cy="348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866526" y="5400949"/>
            <a:ext cx="458947" cy="45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" y="6333515"/>
            <a:ext cx="12191095" cy="52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771" y="6533151"/>
            <a:ext cx="1109179" cy="1599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dmissions.sdsu.edu/graduate/admitted" TargetMode="External"/><Relationship Id="rId4" Type="http://schemas.openxmlformats.org/officeDocument/2006/relationships/hyperlink" Target="https://admissions.sdsu.edu/international/graduate/admitte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/>
          <p:nvPr>
            <p:ph type="ctrTitle"/>
          </p:nvPr>
        </p:nvSpPr>
        <p:spPr>
          <a:xfrm>
            <a:off x="0" y="1182029"/>
            <a:ext cx="12192000" cy="2029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eorgia"/>
              <a:buNone/>
            </a:pPr>
            <a:r>
              <a:rPr b="1" i="0" lang="en-US" sz="57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Welcome to</a:t>
            </a:r>
            <a:endParaRPr b="1" i="0" sz="5700" u="none" cap="none" strike="noStrik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eorgia"/>
              <a:buNone/>
            </a:pPr>
            <a:r>
              <a:rPr b="1" i="0" lang="en-US" sz="57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Fall 2023 Semester</a:t>
            </a:r>
            <a:br>
              <a:rPr b="1" i="0" lang="en-US" sz="57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n-US" sz="5700" u="none" cap="none" strike="noStrike">
                <a:solidFill>
                  <a:srgbClr val="C0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MSA </a:t>
            </a:r>
            <a:r>
              <a:rPr b="1" i="0" lang="en-US" sz="57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Advising</a:t>
            </a:r>
            <a:endParaRPr b="0" i="0" sz="4000" u="none" cap="none" strike="noStrik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9" name="Google Shape;3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8680" y="-2520035"/>
            <a:ext cx="3192431" cy="4603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"/>
          <p:cNvCxnSpPr/>
          <p:nvPr/>
        </p:nvCxnSpPr>
        <p:spPr>
          <a:xfrm>
            <a:off x="3511804" y="-1753108"/>
            <a:ext cx="5232400" cy="0"/>
          </a:xfrm>
          <a:prstGeom prst="straightConnector1">
            <a:avLst/>
          </a:prstGeom>
          <a:noFill/>
          <a:ln cap="flat" cmpd="sng" w="158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1"/>
          <p:cNvCxnSpPr/>
          <p:nvPr/>
        </p:nvCxnSpPr>
        <p:spPr>
          <a:xfrm>
            <a:off x="1481328" y="3331274"/>
            <a:ext cx="9217152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" name="Google Shape;4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6526" y="7072035"/>
            <a:ext cx="458947" cy="45894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>
            <p:ph idx="12" type="sldNum"/>
          </p:nvPr>
        </p:nvSpPr>
        <p:spPr>
          <a:xfrm>
            <a:off x="8833625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7f41c6600_0_1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Steps to Enroll</a:t>
            </a:r>
            <a:endParaRPr/>
          </a:p>
        </p:txBody>
      </p:sp>
      <p:sp>
        <p:nvSpPr>
          <p:cNvPr id="112" name="Google Shape;112;g257f41c6600_0_137"/>
          <p:cNvSpPr txBox="1"/>
          <p:nvPr>
            <p:ph idx="1" type="body"/>
          </p:nvPr>
        </p:nvSpPr>
        <p:spPr>
          <a:xfrm>
            <a:off x="838200" y="1825625"/>
            <a:ext cx="10515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https://admissions.sdsu.edu/graduate/admitted</a:t>
            </a:r>
            <a:r>
              <a:rPr lang="en-US"/>
              <a:t>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(Domestic Students)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https://admissions.sdsu.edu/international/graduate/admitted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(International Students)</a:t>
            </a:r>
            <a:endParaRPr/>
          </a:p>
        </p:txBody>
      </p:sp>
      <p:sp>
        <p:nvSpPr>
          <p:cNvPr id="113" name="Google Shape;113;g257f41c6600_0_137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</a:pPr>
            <a:r>
              <a:rPr lang="en-US"/>
              <a:t>Orientation</a:t>
            </a:r>
            <a:endParaRPr/>
          </a:p>
        </p:txBody>
      </p:sp>
      <p:pic>
        <p:nvPicPr>
          <p:cNvPr id="119" name="Google Shape;119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31" l="59" r="-92" t="27763"/>
          <a:stretch/>
        </p:blipFill>
        <p:spPr>
          <a:xfrm>
            <a:off x="3922777" y="1849765"/>
            <a:ext cx="7900416" cy="315847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603504" y="2057400"/>
            <a:ext cx="3319273" cy="348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Friday, August 18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5:30pm to 8:00pm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Saturday, August 19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9:00am to 12:00pm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(8:30 check-in)</a:t>
            </a:r>
            <a:endParaRPr/>
          </a:p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839788" y="457200"/>
            <a:ext cx="3932237" cy="928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</a:pPr>
            <a:r>
              <a:rPr lang="en-US"/>
              <a:t>Academic Calendar</a:t>
            </a:r>
            <a:br>
              <a:rPr lang="en-US"/>
            </a:br>
            <a:r>
              <a:rPr lang="en-US"/>
              <a:t>Money Matters</a:t>
            </a:r>
            <a:endParaRPr/>
          </a:p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593889" y="1780768"/>
            <a:ext cx="4178136" cy="348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/>
              <a:t>Calendar found on Registrar’s website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/>
              <a:t>registrar.sdsu.edu</a:t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/>
              <a:t>Money Matters found on Student Account Services website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/>
              <a:t>bfa.sdsu.edu/financial/student</a:t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7616" y="2953339"/>
            <a:ext cx="5101374" cy="31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6036" y="1027007"/>
            <a:ext cx="6982954" cy="192633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University Resources</a:t>
            </a:r>
            <a:endParaRPr/>
          </a:p>
        </p:txBody>
      </p:sp>
      <p:graphicFrame>
        <p:nvGraphicFramePr>
          <p:cNvPr id="136" name="Google Shape;136;p29"/>
          <p:cNvGraphicFramePr/>
          <p:nvPr/>
        </p:nvGraphicFramePr>
        <p:xfrm>
          <a:off x="320040" y="11343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{0C178276-AFAC-4466-95F9-F9BA84D9B93E}</a:tableStyleId>
              </a:tblPr>
              <a:tblGrid>
                <a:gridCol w="1916475"/>
                <a:gridCol w="3766525"/>
                <a:gridCol w="2841500"/>
                <a:gridCol w="28415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Student Account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Services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Student Services West 2536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bfa.sdsu.edu/financial/student/contact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Veterans Center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SSW1661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619-594-5813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veterans@sdsu.edu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International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Student Center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International Affairs Complex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619-594-1982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iscreception@sdsu.edu 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Registrar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SSW 1551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619-594-6871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registrar@sdsu.edu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SDSU ID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SSW 2620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bfa.sdsu.edu/financial/student/sdsucard/get-a-card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sdsucard@sdsu.edu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Parking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bfa.sdsu.edu/campus/parkingtrans/parkingportal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619 594-6671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parking@sdsu.edu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7f41c6600_0_111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g257f41c6600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00" y="1018350"/>
            <a:ext cx="5372100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57f41c6600_0_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9200" y="885000"/>
            <a:ext cx="57245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57f41c6600_0_111"/>
          <p:cNvSpPr txBox="1"/>
          <p:nvPr/>
        </p:nvSpPr>
        <p:spPr>
          <a:xfrm>
            <a:off x="1364050" y="168750"/>
            <a:ext cx="8801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Contact Information</a:t>
            </a:r>
            <a:endParaRPr b="1" i="0" sz="4800" u="none" cap="none" strike="noStrik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7" name="Google Shape;147;g257f41c6600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2702" y="4542600"/>
            <a:ext cx="5284047" cy="17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57f41c6600_0_19"/>
          <p:cNvSpPr txBox="1"/>
          <p:nvPr>
            <p:ph idx="12" type="sldNum"/>
          </p:nvPr>
        </p:nvSpPr>
        <p:spPr>
          <a:xfrm>
            <a:off x="8833625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g257f41c6600_0_19"/>
          <p:cNvSpPr txBox="1"/>
          <p:nvPr>
            <p:ph type="title"/>
          </p:nvPr>
        </p:nvSpPr>
        <p:spPr>
          <a:xfrm>
            <a:off x="838200" y="936699"/>
            <a:ext cx="10515600" cy="1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Introduction </a:t>
            </a:r>
            <a:endParaRPr b="1"/>
          </a:p>
        </p:txBody>
      </p:sp>
      <p:pic>
        <p:nvPicPr>
          <p:cNvPr id="51" name="Google Shape;51;g257f41c660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5300" y="1891575"/>
            <a:ext cx="8145299" cy="26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Part-time or Full-time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 sz="3000"/>
              <a:t>Based on Academic Schedule</a:t>
            </a:r>
            <a:endParaRPr sz="3000"/>
          </a:p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219400" y="1406975"/>
            <a:ext cx="6665100" cy="4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Working full-time or other full-time commitment </a:t>
            </a:r>
            <a:endParaRPr/>
          </a:p>
          <a:p>
            <a: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-&gt; Part-time </a:t>
            </a:r>
            <a:r>
              <a:rPr lang="en-US" sz="2600"/>
              <a:t>(1-6 units per semester) </a:t>
            </a:r>
            <a:endParaRPr sz="2600">
              <a:highlight>
                <a:srgbClr val="FFFF00"/>
              </a:highlight>
            </a:endParaRPr>
          </a:p>
          <a:p>
            <a:pPr indent="-3937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highlight>
                  <a:schemeClr val="lt1"/>
                </a:highlight>
              </a:rPr>
              <a:t>2-3 classes</a:t>
            </a:r>
            <a:endParaRPr sz="2600">
              <a:highlight>
                <a:schemeClr val="lt1"/>
              </a:highlight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Working 20 hours or less </a:t>
            </a:r>
            <a:endParaRPr/>
          </a:p>
          <a:p>
            <a: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-&gt; Full-time </a:t>
            </a:r>
            <a:r>
              <a:rPr lang="en-US" sz="2600"/>
              <a:t>(9 units+ per semester)</a:t>
            </a:r>
            <a:endParaRPr sz="2600"/>
          </a:p>
          <a:p>
            <a:pPr indent="-3937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3 classes +</a:t>
            </a:r>
            <a:endParaRPr sz="26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It’s all up to you!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(But remember you need to maintain            a 3.0 GPA!)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8425" y="2082176"/>
            <a:ext cx="5058050" cy="22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838200" y="1218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/>
              <a:t>Question # 1…</a:t>
            </a:r>
            <a:br>
              <a:rPr lang="en-US" sz="4000"/>
            </a:br>
            <a:r>
              <a:rPr lang="en-US" sz="4000"/>
              <a:t>What should I take?</a:t>
            </a:r>
            <a:endParaRPr sz="4000"/>
          </a:p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58375" y="1331575"/>
            <a:ext cx="10515600" cy="48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Program of Study “formula”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Need to complete between 30-39 Units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Four Categories: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b="1"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1. Prerequisites (3 mandatory)</a:t>
            </a:r>
            <a:endParaRPr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ACCTG 620 Financial Measurement and Reporting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ACCTG 621 Accounting Information Systems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ACCTG 626 Audit and Assurance Services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b="1"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2. Core Courses 13 units</a:t>
            </a:r>
            <a:endParaRPr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3 Specializations/Electives 14 units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Accounting Information Systems Track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Financial Reporting Track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Taxation Track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4. Culminating Experience 3 units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eorgia"/>
              <a:buNone/>
            </a:pPr>
            <a:r>
              <a:rPr lang="en-US">
                <a:solidFill>
                  <a:srgbClr val="C00000"/>
                </a:solidFill>
              </a:rPr>
              <a:t>What Classes Do I Take First?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72" name="Google Shape;72;p2"/>
          <p:cNvSpPr txBox="1"/>
          <p:nvPr>
            <p:ph idx="1" type="body"/>
          </p:nvPr>
        </p:nvSpPr>
        <p:spPr>
          <a:xfrm>
            <a:off x="838200" y="2366199"/>
            <a:ext cx="105156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Rule of Thumb:  Start with Prerequisites (if needed), then Core Courses then</a:t>
            </a:r>
            <a:r>
              <a:rPr b="0"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Specializations/Electives.  Your Culminating Experience should be taken in your last semester.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3" name="Google Shape;73;p2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7f41c6600_0_63"/>
          <p:cNvSpPr txBox="1"/>
          <p:nvPr>
            <p:ph idx="12" type="sldNum"/>
          </p:nvPr>
        </p:nvSpPr>
        <p:spPr>
          <a:xfrm>
            <a:off x="8833625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g257f41c6600_0_63"/>
          <p:cNvSpPr txBox="1"/>
          <p:nvPr>
            <p:ph type="title"/>
          </p:nvPr>
        </p:nvSpPr>
        <p:spPr>
          <a:xfrm>
            <a:off x="551525" y="175925"/>
            <a:ext cx="105156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Degree audit</a:t>
            </a:r>
            <a:endParaRPr/>
          </a:p>
        </p:txBody>
      </p:sp>
      <p:pic>
        <p:nvPicPr>
          <p:cNvPr id="81" name="Google Shape;81;g257f41c6600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200" y="888750"/>
            <a:ext cx="7852400" cy="51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7f41c6600_0_126"/>
          <p:cNvSpPr txBox="1"/>
          <p:nvPr>
            <p:ph idx="1" type="subTitle"/>
          </p:nvPr>
        </p:nvSpPr>
        <p:spPr>
          <a:xfrm>
            <a:off x="917550" y="2258500"/>
            <a:ext cx="3028500" cy="29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To apply you should not have more </a:t>
            </a:r>
            <a:r>
              <a:rPr lang="en-US" sz="2000"/>
              <a:t>than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50% of courses</a:t>
            </a:r>
            <a:endParaRPr sz="3300"/>
          </a:p>
        </p:txBody>
      </p:sp>
      <p:sp>
        <p:nvSpPr>
          <p:cNvPr id="88" name="Google Shape;88;g257f41c6600_0_126"/>
          <p:cNvSpPr txBox="1"/>
          <p:nvPr>
            <p:ph idx="12" type="sldNum"/>
          </p:nvPr>
        </p:nvSpPr>
        <p:spPr>
          <a:xfrm>
            <a:off x="8833625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g257f41c6600_0_126"/>
          <p:cNvSpPr txBox="1"/>
          <p:nvPr>
            <p:ph type="title"/>
          </p:nvPr>
        </p:nvSpPr>
        <p:spPr>
          <a:xfrm>
            <a:off x="838200" y="528749"/>
            <a:ext cx="10515600" cy="1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 sz="4400">
                <a:solidFill>
                  <a:srgbClr val="C00000"/>
                </a:solidFill>
              </a:rPr>
              <a:t>Taxation Advanced Certificate</a:t>
            </a:r>
            <a:endParaRPr b="1" sz="44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4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pic>
        <p:nvPicPr>
          <p:cNvPr id="90" name="Google Shape;90;g257f41c6600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2225" y="1274650"/>
            <a:ext cx="5417151" cy="49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14a4a9326_0_0"/>
          <p:cNvSpPr txBox="1"/>
          <p:nvPr>
            <p:ph type="title"/>
          </p:nvPr>
        </p:nvSpPr>
        <p:spPr>
          <a:xfrm>
            <a:off x="838200" y="936699"/>
            <a:ext cx="10515600" cy="1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 sz="4400"/>
              <a:t>Question #2…</a:t>
            </a:r>
            <a:br>
              <a:rPr b="1" lang="en-US" sz="4400"/>
            </a:br>
            <a:r>
              <a:rPr b="1" lang="en-US" sz="4400"/>
              <a:t>How do I register?</a:t>
            </a:r>
            <a:endParaRPr b="1" sz="4400"/>
          </a:p>
        </p:txBody>
      </p:sp>
      <p:sp>
        <p:nvSpPr>
          <p:cNvPr id="97" name="Google Shape;97;g1314a4a9326_0_0"/>
          <p:cNvSpPr txBox="1"/>
          <p:nvPr>
            <p:ph idx="12" type="sldNum"/>
          </p:nvPr>
        </p:nvSpPr>
        <p:spPr>
          <a:xfrm>
            <a:off x="8833625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g1314a4a932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0435" y="2330500"/>
            <a:ext cx="5007840" cy="36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" type="subTitle"/>
          </p:nvPr>
        </p:nvSpPr>
        <p:spPr>
          <a:xfrm>
            <a:off x="1524000" y="28297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Steps to Enroll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Orientation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Academic Calendar/Money Matters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University referrals</a:t>
            </a:r>
            <a:endParaRPr/>
          </a:p>
        </p:txBody>
      </p:sp>
      <p:sp>
        <p:nvSpPr>
          <p:cNvPr id="104" name="Google Shape;104;p25"/>
          <p:cNvSpPr txBox="1"/>
          <p:nvPr>
            <p:ph type="title"/>
          </p:nvPr>
        </p:nvSpPr>
        <p:spPr>
          <a:xfrm>
            <a:off x="838200" y="936698"/>
            <a:ext cx="105156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eorgia"/>
              <a:buNone/>
            </a:pPr>
            <a:r>
              <a:rPr b="1" lang="en-US"/>
              <a:t>Question #3</a:t>
            </a:r>
            <a:br>
              <a:rPr b="1" lang="en-US"/>
            </a:br>
            <a:r>
              <a:rPr b="1" lang="en-US"/>
              <a:t>What other things do I need to know before I start?</a:t>
            </a:r>
            <a:br>
              <a:rPr lang="en-US"/>
            </a:br>
            <a:endParaRPr/>
          </a:p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833625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2022-02-28T21:50:23Z</dcterms:created>
  <dc:creator>Microsoft Office User</dc:creator>
</cp:coreProperties>
</file>