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4104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cj0oc1/etWbHYVn0epmRKAikz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0188F6-892F-4271-8E67-5B6DC5D20EDF}">
  <a:tblStyle styleId="{C90188F6-892F-4271-8E67-5B6DC5D20ED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dk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dk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1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5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4.xml"/><Relationship Id="rId21" Type="http://schemas.openxmlformats.org/officeDocument/2006/relationships/font" Target="fonts/ProximaNova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acd.sdsu.edu/student-health-services" TargetMode="External"/><Relationship Id="rId3" Type="http://schemas.openxmlformats.org/officeDocument/2006/relationships/hyperlink" Target="https://grad.sdsu.edu/current-students/insurance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dmissions.sdsu.edu/graduate/admitted" TargetMode="External"/><Relationship Id="rId3" Type="http://schemas.openxmlformats.org/officeDocument/2006/relationships/hyperlink" Target="https://student-accounts.sdsu.edu/about/contact" TargetMode="External"/><Relationship Id="rId4" Type="http://schemas.openxmlformats.org/officeDocument/2006/relationships/hyperlink" Target="https://catalog.sdsu.edu/" TargetMode="External"/><Relationship Id="rId5" Type="http://schemas.openxmlformats.org/officeDocument/2006/relationships/hyperlink" Target="https://registrar.sdsu.edu/calendars/academic_calendars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dsu.joinhandshake.com/login" TargetMode="External"/><Relationship Id="rId3" Type="http://schemas.openxmlformats.org/officeDocument/2006/relationships/hyperlink" Target="https://sacd.sdsu.edu/career/students/job-search-resources/on-campus-job-opportunities" TargetMode="External"/><Relationship Id="rId4" Type="http://schemas.openxmlformats.org/officeDocument/2006/relationships/hyperlink" Target="https://business.sdsu.edu/student/career" TargetMode="External"/><Relationship Id="rId10" Type="http://schemas.openxmlformats.org/officeDocument/2006/relationships/hyperlink" Target="https://business.sdsu.edu/students/career" TargetMode="External"/><Relationship Id="rId9" Type="http://schemas.openxmlformats.org/officeDocument/2006/relationships/hyperlink" Target="https://business.sdsu.edu/graduate/_files/ta-info-app.pdf" TargetMode="External"/><Relationship Id="rId5" Type="http://schemas.openxmlformats.org/officeDocument/2006/relationships/hyperlink" Target="https://sacd.sdsu.edu/career/employers/career-fairs" TargetMode="External"/><Relationship Id="rId6" Type="http://schemas.openxmlformats.org/officeDocument/2006/relationships/hyperlink" Target="https://bfa.sdsu.edu/hr/jobs/student/gap/colbusiness" TargetMode="External"/><Relationship Id="rId7" Type="http://schemas.openxmlformats.org/officeDocument/2006/relationships/hyperlink" Target="https://business.sdsu.edu/graduate/_files/graduate-assistant-application-2020.pdf" TargetMode="External"/><Relationship Id="rId8" Type="http://schemas.openxmlformats.org/officeDocument/2006/relationships/hyperlink" Target="https://business.sdsu.edu/graduate/_files/graduate-assistant-application-2020.pdf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usiness.sdsu.edu/graduate/msis" TargetMode="External"/><Relationship Id="rId3" Type="http://schemas.openxmlformats.org/officeDocument/2006/relationships/hyperlink" Target="https://business.sdsu.edu/graduat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usiness.sdsu.edu/graduate/mscm" TargetMode="External"/><Relationship Id="rId3" Type="http://schemas.openxmlformats.org/officeDocument/2006/relationships/hyperlink" Target="https://business.sdsu.edu/graduate/acda" TargetMode="External"/><Relationship Id="rId4" Type="http://schemas.openxmlformats.org/officeDocument/2006/relationships/hyperlink" Target="https://sdsuedu.sharepoint.com/sites/GRA/GA/SitePages/Forms.aspx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gistrar.sdsu.edu/students/registration/mysdsu-registration-guide" TargetMode="External"/><Relationship Id="rId3" Type="http://schemas.openxmlformats.org/officeDocument/2006/relationships/hyperlink" Target="https://digitallibrary.sdsu.edu/islandora/object/sdsu%3A4996" TargetMode="External"/><Relationship Id="rId4" Type="http://schemas.openxmlformats.org/officeDocument/2006/relationships/hyperlink" Target="https://registrar.sdsu.edu/academic-success/understanding-degree-evaluation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7fa8756b0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57fa8756b0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https://sacd.sdsu.edu/student-health-services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https://grad.sdsu.edu/current-students/insurance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57fa8756b0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Admission Steps to Enroll: </a:t>
            </a:r>
            <a:r>
              <a:rPr lang="en-US" sz="1600" u="sng">
                <a:solidFill>
                  <a:schemeClr val="hlink"/>
                </a:solidFill>
                <a:hlinkClick r:id="rId2"/>
              </a:rPr>
              <a:t>https://admissions.sdsu.edu/graduate/admitted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Student Account Services: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https://student-accounts.sdsu.edu/about/contact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University Catalog: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https://catalog.sdsu.edu/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Academic Calendar: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https://registrar.sdsu.edu/calendars/academic_calendars</a:t>
            </a:r>
            <a:endParaRPr sz="1600"/>
          </a:p>
        </p:txBody>
      </p:sp>
      <p:sp>
        <p:nvSpPr>
          <p:cNvPr id="126" name="Google Shape;12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Jobs/ Assistantships: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https://sdsu.joinhandshake.com/login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https://sacd.sdsu.edu/career/students/job-search-resources/on-campus-job-opportunities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https://business.sdsu.edu/student/career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5"/>
              </a:rPr>
              <a:t>https://sacd.sdsu.edu/career/employers/career-fairs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GA/TA positions: Teaching associateships and graduate non-teaching assistantships in business administration are available to a limited number of qualified students. APPLICATION PROCEDURES OR HIRING UNIT CONTACT PERSON:If interested in a potential position in the Finance, Management, or Marketing departments, please forward the completed application, and supporting documents, to Stephanie Smith - stephanie.smith@sdsu.edu. If interested in a potential position in the School of Accountancy or MIS Department, please forward the completed application, and supporting documents, to Debra Woodman - dwoodman@sdsu.edu. Also, attach a copy of (1) your most recent SDSU transcript and (2) Program of Study (POS). The POS is needed only for students who have completed at least two semesters as a graduate student at SDSU.For more information, review the following:</a:t>
            </a: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https://bfa.sdsu.edu/hr/jobs/student/gap/colbusiness</a:t>
            </a: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is an application that puts you in the search pool, but it does not guarantee them an assistantship position.</a:t>
            </a:r>
            <a:endParaRPr sz="1400">
              <a:solidFill>
                <a:srgbClr val="231F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can download the application for GA/TA positions using the following link. You can follow the instructions mentioned in the application to submit the same.</a:t>
            </a:r>
            <a:endParaRPr sz="1400">
              <a:solidFill>
                <a:srgbClr val="231F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rgbClr val="A61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Graduate Assistant Application</a:t>
            </a:r>
            <a:br>
              <a:rPr lang="en-US" sz="1400" u="sng">
                <a:solidFill>
                  <a:srgbClr val="A61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-US" sz="1400" u="sng">
                <a:solidFill>
                  <a:srgbClr val="A61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Teaching Associate Application (for Accountancy only)</a:t>
            </a:r>
            <a:endParaRPr sz="1400" u="sng">
              <a:solidFill>
                <a:srgbClr val="A61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can also reach out to the </a:t>
            </a:r>
            <a:r>
              <a:rPr lang="en-US" sz="14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Career Management Center</a:t>
            </a:r>
            <a:r>
              <a:rPr lang="en-US" sz="1400">
                <a:solidFill>
                  <a:srgbClr val="231F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for more information.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7fa8756b0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g257fa8756b0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g257fa8756b0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/>
              <a:t>For International students: to maintain your visa status, you must take 9 units. Please reach out to the ISC for more information.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/>
              <a:t>There is a difference between: part time/full time for academic schedule and what student account services consider part time/full time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600"/>
              <a:t>7 units are charged full time but they are labeled part-time</a:t>
            </a:r>
            <a:endParaRPr sz="1600"/>
          </a:p>
        </p:txBody>
      </p:sp>
      <p:sp>
        <p:nvSpPr>
          <p:cNvPr id="55" name="Google Shape;5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7fa8756b0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257fa8756b0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https://business.sdsu.edu/graduate/msis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https://business.sdsu.edu/graduate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8" name="Google Shape;78;g257fa8756b0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7fa8756b0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57fa8756b0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https://business.sdsu.edu/graduate/mscm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https://business.sdsu.edu/graduate/acda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process for adding a certificate program: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Go to </a:t>
            </a:r>
            <a:r>
              <a:rPr lang="en-US" sz="16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https://sdsuedu.sharepoint.com/sites/GRA/GA/SitePages/Forms.aspx</a:t>
            </a:r>
            <a:endParaRPr sz="1600" u="sng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Click on the dropdown for "advanced certificate program"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Click on the link for "permission to enter an advanced certificate program​​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86" name="Google Shape;86;g257fa8756b0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14a4a93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1314a4a93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hlinkClick r:id="rId2"/>
              </a:rPr>
              <a:t>https://registrar.sdsu.edu/students/registration/mysdsu-registration-guide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/>
              <a:t>Search by department class name and number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To Search for class syllabus: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https://digitallibrary.sdsu.edu/islandora/object/sdsu%3A4996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https://registrar.sdsu.edu/academic-success/understanding-degree-evaluation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96" name="Google Shape;96;g1314a4a932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idx="1" type="subTitle"/>
          </p:nvPr>
        </p:nvSpPr>
        <p:spPr>
          <a:xfrm>
            <a:off x="1524000" y="26011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8833625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936699"/>
            <a:ext cx="10515600" cy="1393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  <a:defRPr b="0" i="0" sz="40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  <a:defRPr b="1" i="0" sz="44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  <a:defRPr b="1" i="0" sz="24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1"/>
          <p:cNvSpPr/>
          <p:nvPr>
            <p:ph idx="2" type="pic"/>
          </p:nvPr>
        </p:nvSpPr>
        <p:spPr>
          <a:xfrm>
            <a:off x="5183188" y="652895"/>
            <a:ext cx="6172200" cy="4498967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839788" y="2057400"/>
            <a:ext cx="3932237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866526" y="5400949"/>
            <a:ext cx="458947" cy="45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" y="6333515"/>
            <a:ext cx="12191095" cy="52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71" y="6533151"/>
            <a:ext cx="1109179" cy="1599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dmissions.sdsu.edu/graduate/admitted" TargetMode="External"/><Relationship Id="rId4" Type="http://schemas.openxmlformats.org/officeDocument/2006/relationships/hyperlink" Target="https://admissions.sdsu.edu/international/graduate/admitte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/>
          <p:nvPr>
            <p:ph type="ctrTitle"/>
          </p:nvPr>
        </p:nvSpPr>
        <p:spPr>
          <a:xfrm>
            <a:off x="0" y="1182029"/>
            <a:ext cx="12192000" cy="2029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eorgia"/>
              <a:buNone/>
            </a:pPr>
            <a: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Welcome to</a:t>
            </a:r>
            <a:endParaRPr b="1" i="0" sz="57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Georgia"/>
              <a:buNone/>
            </a:pPr>
            <a: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Fall 2023 Semester</a:t>
            </a:r>
            <a:b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5700" u="none" cap="none" strike="noStrike">
                <a:solidFill>
                  <a:srgbClr val="C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MSIS </a:t>
            </a:r>
            <a: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Advising</a:t>
            </a:r>
            <a:endParaRPr b="0" i="0" sz="40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8680" y="-2520035"/>
            <a:ext cx="3192431" cy="460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"/>
          <p:cNvCxnSpPr/>
          <p:nvPr/>
        </p:nvCxnSpPr>
        <p:spPr>
          <a:xfrm>
            <a:off x="3511804" y="-1753108"/>
            <a:ext cx="5232400" cy="0"/>
          </a:xfrm>
          <a:prstGeom prst="straightConnector1">
            <a:avLst/>
          </a:prstGeom>
          <a:noFill/>
          <a:ln cap="flat" cmpd="sng" w="158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1"/>
          <p:cNvCxnSpPr/>
          <p:nvPr/>
        </p:nvCxnSpPr>
        <p:spPr>
          <a:xfrm>
            <a:off x="1481328" y="3331274"/>
            <a:ext cx="9217152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" name="Google Shape;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6526" y="7072035"/>
            <a:ext cx="458947" cy="4589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7fa8756b0_0_10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Steps to Enroll</a:t>
            </a:r>
            <a:endParaRPr/>
          </a:p>
        </p:txBody>
      </p:sp>
      <p:sp>
        <p:nvSpPr>
          <p:cNvPr id="114" name="Google Shape;114;g257fa8756b0_0_104"/>
          <p:cNvSpPr txBox="1"/>
          <p:nvPr>
            <p:ph idx="1" type="body"/>
          </p:nvPr>
        </p:nvSpPr>
        <p:spPr>
          <a:xfrm>
            <a:off x="838200" y="1825625"/>
            <a:ext cx="105156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https://admissions.sdsu.edu/graduate/admitted</a:t>
            </a:r>
            <a:r>
              <a:rPr lang="en-US"/>
              <a:t>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(Domestic Students)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https://admissions.sdsu.edu/international/graduate/admitted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(International Students)</a:t>
            </a:r>
            <a:endParaRPr/>
          </a:p>
        </p:txBody>
      </p:sp>
      <p:sp>
        <p:nvSpPr>
          <p:cNvPr id="115" name="Google Shape;115;g257fa8756b0_0_104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/>
              <a:t>Orientation</a:t>
            </a:r>
            <a:endParaRPr/>
          </a:p>
        </p:txBody>
      </p:sp>
      <p:pic>
        <p:nvPicPr>
          <p:cNvPr id="121" name="Google Shape;121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31" l="59" r="-92" t="27763"/>
          <a:stretch/>
        </p:blipFill>
        <p:spPr>
          <a:xfrm>
            <a:off x="3922777" y="1849765"/>
            <a:ext cx="7900416" cy="315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603504" y="2057400"/>
            <a:ext cx="3319273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Friday, August 18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5:30pm to 8:00pm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Saturday, August 19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9:00am to 12:00pm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(8:30 check-in)</a:t>
            </a:r>
            <a:endParaRPr/>
          </a:p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839788" y="457200"/>
            <a:ext cx="3932237" cy="928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/>
              <a:t>Academic Calendar</a:t>
            </a:r>
            <a:br>
              <a:rPr lang="en-US"/>
            </a:br>
            <a:r>
              <a:rPr lang="en-US"/>
              <a:t>Money Matters</a:t>
            </a:r>
            <a:endParaRPr/>
          </a:p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593889" y="1780768"/>
            <a:ext cx="4178136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/>
              <a:t>Calendar found on Registrar’s website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registrar.sdsu.edu</a:t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/>
              <a:t>Money Matters found on Student Account Services website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bfa.sdsu.edu/financial/student</a:t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7616" y="2953339"/>
            <a:ext cx="5101374" cy="31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6036" y="1027007"/>
            <a:ext cx="6982954" cy="19263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Common Referrals</a:t>
            </a:r>
            <a:endParaRPr/>
          </a:p>
        </p:txBody>
      </p:sp>
      <p:graphicFrame>
        <p:nvGraphicFramePr>
          <p:cNvPr id="138" name="Google Shape;138;p29"/>
          <p:cNvGraphicFramePr/>
          <p:nvPr/>
        </p:nvGraphicFramePr>
        <p:xfrm>
          <a:off x="320040" y="11343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{C90188F6-892F-4271-8E67-5B6DC5D20EDF}</a:tableStyleId>
              </a:tblPr>
              <a:tblGrid>
                <a:gridCol w="1975100"/>
                <a:gridCol w="3707900"/>
                <a:gridCol w="2841500"/>
                <a:gridCol w="28415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Student Account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Services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Student Services West 2536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bfa.sdsu.edu/financial/student/contact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Veterans Center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SSW1661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619-594-5813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veterans@sdsu.edu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International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Student Center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International Affairs Complex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619-594-1982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iscreception@sdsu.edu 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Registrar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 1551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619-594-6871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registrar@sdsu.edu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SDSU ID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 2620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bfa.sdsu.edu/financial/student/sdsucard/get-a-card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sdsucard@sdsu.edu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Parking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bfa.sdsu.edu/campus/parkingtrans/parkingportal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619 594-6671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parking@sdsu.edu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57fa8756b0_0_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Introduction </a:t>
            </a:r>
            <a:endParaRPr/>
          </a:p>
        </p:txBody>
      </p:sp>
      <p:sp>
        <p:nvSpPr>
          <p:cNvPr id="50" name="Google Shape;50;g257fa8756b0_0_26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g257fa8756b0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275" y="1480725"/>
            <a:ext cx="66770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257fa8756b0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275" y="4043600"/>
            <a:ext cx="68199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Part-time or Full-time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 sz="3000"/>
              <a:t>Based on Academic Schedule</a:t>
            </a:r>
            <a:endParaRPr/>
          </a:p>
        </p:txBody>
      </p:sp>
      <p:sp>
        <p:nvSpPr>
          <p:cNvPr id="58" name="Google Shape;58;p20"/>
          <p:cNvSpPr txBox="1"/>
          <p:nvPr>
            <p:ph idx="1" type="body"/>
          </p:nvPr>
        </p:nvSpPr>
        <p:spPr>
          <a:xfrm>
            <a:off x="124025" y="1368300"/>
            <a:ext cx="6259200" cy="4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Working full-time or other full-time commitment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-&gt; Part-time </a:t>
            </a:r>
            <a:r>
              <a:rPr b="0" lang="en-US" sz="2600"/>
              <a:t>(1-6 units per semester) </a:t>
            </a:r>
            <a:endParaRPr b="0" sz="2600">
              <a:highlight>
                <a:srgbClr val="FFFF00"/>
              </a:highlight>
            </a:endParaRPr>
          </a:p>
          <a:p>
            <a:pPr indent="-3937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b="0" lang="en-US" sz="2600">
                <a:highlight>
                  <a:schemeClr val="lt1"/>
                </a:highlight>
              </a:rPr>
              <a:t>2 classes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Working 20 hours or less</a:t>
            </a:r>
            <a:endParaRPr/>
          </a:p>
          <a:p>
            <a:pPr indent="-406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-&gt; Full-time </a:t>
            </a:r>
            <a:r>
              <a:rPr lang="en-US" sz="2600"/>
              <a:t>(9 units &amp; + per semester)</a:t>
            </a:r>
            <a:endParaRPr sz="2600"/>
          </a:p>
          <a:p>
            <a:pPr indent="-3937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3 classes and over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It’s all up to you!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(But remember you need to maintain      a 3.0!) </a:t>
            </a:r>
            <a:endParaRPr/>
          </a:p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6348" y="1945581"/>
            <a:ext cx="5316350" cy="23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38200" y="184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Question # 1…</a:t>
            </a:r>
            <a:br>
              <a:rPr lang="en-US" sz="4000"/>
            </a:br>
            <a:r>
              <a:rPr lang="en-US" sz="4000"/>
              <a:t>What should I take?</a:t>
            </a:r>
            <a:endParaRPr sz="4000"/>
          </a:p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420150" y="1592250"/>
            <a:ext cx="10515600" cy="4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Program of Study “formula”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Need to complete 30 Units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Four Categories: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b="1"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1. Prerequisites</a:t>
            </a:r>
            <a:endParaRPr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b="1"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2. Core Courses 18 units</a:t>
            </a:r>
            <a:endParaRPr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IS Technology- 9 units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IS Management and Analytics- 9 units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Career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Track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9 units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4. Culminating Experience 3 units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4A86E8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</a:pPr>
            <a:r>
              <a:rPr lang="en-US">
                <a:solidFill>
                  <a:srgbClr val="C00000"/>
                </a:solidFill>
              </a:rPr>
              <a:t>What Classes Do I Take First?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73" name="Google Shape;73;p2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838200" y="2366199"/>
            <a:ext cx="105156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Rule of Thumb:  Start with Prerequisites (if needed), then Core Courses then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Specializations/Electives.  Your Culminating Experience should be taken in your last semester.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7fa8756b0_0_68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257fa8756b0_0_68"/>
          <p:cNvSpPr txBox="1"/>
          <p:nvPr/>
        </p:nvSpPr>
        <p:spPr>
          <a:xfrm>
            <a:off x="551525" y="175924"/>
            <a:ext cx="105156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Degree audit</a:t>
            </a:r>
            <a:endParaRPr b="0" i="0" sz="40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" name="Google Shape;82;g257fa8756b0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475" y="1021449"/>
            <a:ext cx="6458660" cy="49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7fa8756b0_0_90"/>
          <p:cNvSpPr txBox="1"/>
          <p:nvPr>
            <p:ph type="title"/>
          </p:nvPr>
        </p:nvSpPr>
        <p:spPr>
          <a:xfrm>
            <a:off x="838200" y="365125"/>
            <a:ext cx="10515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C00000"/>
                </a:solidFill>
              </a:rPr>
              <a:t>Advanced Certificates</a:t>
            </a:r>
            <a:endParaRPr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89" name="Google Shape;89;g257fa8756b0_0_90"/>
          <p:cNvSpPr txBox="1"/>
          <p:nvPr>
            <p:ph idx="1" type="body"/>
          </p:nvPr>
        </p:nvSpPr>
        <p:spPr>
          <a:xfrm>
            <a:off x="778225" y="1485725"/>
            <a:ext cx="105156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If classes are chosen carefully, it's possible to complete a certificate program without taking any extra coursework</a:t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Each student can only enroll in one certificate and should enroll within the first year to ensure eligibility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0" name="Google Shape;90;g257fa8756b0_0_90"/>
          <p:cNvSpPr txBox="1"/>
          <p:nvPr>
            <p:ph idx="12" type="sldNum"/>
          </p:nvPr>
        </p:nvSpPr>
        <p:spPr>
          <a:xfrm>
            <a:off x="8610600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g257fa8756b0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350" y="3387525"/>
            <a:ext cx="493395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57fa8756b0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5100" y="3201788"/>
            <a:ext cx="5276850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14a4a9326_0_0"/>
          <p:cNvSpPr txBox="1"/>
          <p:nvPr>
            <p:ph type="title"/>
          </p:nvPr>
        </p:nvSpPr>
        <p:spPr>
          <a:xfrm>
            <a:off x="838200" y="936699"/>
            <a:ext cx="105156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4400"/>
              <a:t>Question #2…</a:t>
            </a:r>
            <a:br>
              <a:rPr b="1" lang="en-US" sz="4400"/>
            </a:br>
            <a:r>
              <a:rPr b="1" lang="en-US" sz="4400"/>
              <a:t>How do I register?</a:t>
            </a:r>
            <a:endParaRPr b="1" sz="4400"/>
          </a:p>
        </p:txBody>
      </p:sp>
      <p:sp>
        <p:nvSpPr>
          <p:cNvPr id="99" name="Google Shape;99;g1314a4a9326_0_0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g1314a4a932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0435" y="2330500"/>
            <a:ext cx="5007840" cy="36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1524000" y="3092276"/>
            <a:ext cx="9144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Steps to Enroll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Orientation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Academic Calendar/Money Matters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University referrals</a:t>
            </a:r>
            <a:endParaRPr/>
          </a:p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833625" y="64009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838200" y="936698"/>
            <a:ext cx="10515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Question #3</a:t>
            </a:r>
            <a:br>
              <a:rPr b="1" i="0" lang="en-US" sz="40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40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What other things do I need to know before I start?</a:t>
            </a:r>
            <a:br>
              <a:rPr b="0" i="0" lang="en-US" sz="40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i="0" sz="40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2022-02-28T21:50:23Z</dcterms:created>
  <dc:creator>Microsoft Office User</dc:creator>
</cp:coreProperties>
</file>